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726" r:id="rId2"/>
    <p:sldId id="735" r:id="rId3"/>
    <p:sldId id="734" r:id="rId4"/>
    <p:sldId id="736" r:id="rId5"/>
    <p:sldId id="737" r:id="rId6"/>
    <p:sldId id="739" r:id="rId7"/>
    <p:sldId id="738" r:id="rId8"/>
    <p:sldId id="740" r:id="rId9"/>
    <p:sldId id="746" r:id="rId10"/>
    <p:sldId id="748" r:id="rId11"/>
    <p:sldId id="750" r:id="rId12"/>
    <p:sldId id="751" r:id="rId13"/>
    <p:sldId id="755" r:id="rId14"/>
    <p:sldId id="756" r:id="rId15"/>
    <p:sldId id="757" r:id="rId16"/>
    <p:sldId id="758" r:id="rId17"/>
    <p:sldId id="759" r:id="rId18"/>
    <p:sldId id="760" r:id="rId19"/>
    <p:sldId id="762" r:id="rId20"/>
    <p:sldId id="763" r:id="rId21"/>
    <p:sldId id="764" r:id="rId22"/>
    <p:sldId id="765" r:id="rId23"/>
    <p:sldId id="766" r:id="rId24"/>
    <p:sldId id="767" r:id="rId25"/>
    <p:sldId id="768" r:id="rId26"/>
    <p:sldId id="769" r:id="rId27"/>
    <p:sldId id="770" r:id="rId28"/>
    <p:sldId id="771" r:id="rId29"/>
    <p:sldId id="772" r:id="rId30"/>
    <p:sldId id="773" r:id="rId31"/>
    <p:sldId id="774" r:id="rId32"/>
    <p:sldId id="775" r:id="rId33"/>
    <p:sldId id="776" r:id="rId34"/>
    <p:sldId id="777" r:id="rId35"/>
    <p:sldId id="778" r:id="rId36"/>
    <p:sldId id="779" r:id="rId37"/>
    <p:sldId id="780" r:id="rId38"/>
    <p:sldId id="781" r:id="rId39"/>
    <p:sldId id="782" r:id="rId40"/>
    <p:sldId id="783" r:id="rId41"/>
    <p:sldId id="784" r:id="rId42"/>
    <p:sldId id="785" r:id="rId43"/>
    <p:sldId id="786" r:id="rId44"/>
    <p:sldId id="787" r:id="rId45"/>
    <p:sldId id="788" r:id="rId46"/>
    <p:sldId id="789" r:id="rId47"/>
    <p:sldId id="790" r:id="rId48"/>
    <p:sldId id="791" r:id="rId49"/>
    <p:sldId id="792" r:id="rId50"/>
    <p:sldId id="793" r:id="rId51"/>
    <p:sldId id="794" r:id="rId52"/>
    <p:sldId id="795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2EF35D0-69EC-4598-9776-CC14A93E8906}">
          <p14:sldIdLst>
            <p14:sldId id="726"/>
            <p14:sldId id="735"/>
            <p14:sldId id="734"/>
            <p14:sldId id="736"/>
            <p14:sldId id="737"/>
            <p14:sldId id="739"/>
            <p14:sldId id="738"/>
            <p14:sldId id="740"/>
          </p14:sldIdLst>
        </p14:section>
        <p14:section name="无标题节" id="{B7B675D9-9AD7-48D4-B1C4-4BF267BFEB8F}">
          <p14:sldIdLst>
            <p14:sldId id="746"/>
            <p14:sldId id="748"/>
            <p14:sldId id="750"/>
            <p14:sldId id="751"/>
            <p14:sldId id="755"/>
            <p14:sldId id="756"/>
            <p14:sldId id="757"/>
            <p14:sldId id="758"/>
            <p14:sldId id="759"/>
            <p14:sldId id="760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9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139D1A"/>
    <a:srgbClr val="BBE4F1"/>
    <a:srgbClr val="99CCFF"/>
    <a:srgbClr val="0098DD"/>
    <a:srgbClr val="66FFFF"/>
    <a:srgbClr val="641E64"/>
    <a:srgbClr val="323C46"/>
    <a:srgbClr val="990000"/>
    <a:srgbClr val="60C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8" autoAdjust="0"/>
    <p:restoredTop sz="89890" autoAdjust="0"/>
  </p:normalViewPr>
  <p:slideViewPr>
    <p:cSldViewPr snapToGrid="0" showGuides="1">
      <p:cViewPr varScale="1">
        <p:scale>
          <a:sx n="65" d="100"/>
          <a:sy n="65" d="100"/>
        </p:scale>
        <p:origin x="942" y="78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-2454" y="-78"/>
      </p:cViewPr>
      <p:guideLst>
        <p:guide orient="horz" pos="2889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23819-DFAD-4001-81D5-0A392E406B24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4B9C-AF97-498B-83A2-2D78AE8753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F7C4A-FBFD-4612-829C-68739759EDFF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1552F-1DFF-4169-B5E8-B55E04DA85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1552F-1DFF-4169-B5E8-B55E04DA859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027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828675" y="649762"/>
            <a:ext cx="10591210" cy="5497104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531220" y="460852"/>
            <a:ext cx="11201744" cy="605011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56544" y="382719"/>
            <a:ext cx="11353538" cy="6194351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5400000">
            <a:off x="425002" y="5758252"/>
            <a:ext cx="849384" cy="746357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10958683" y="397444"/>
            <a:ext cx="817513" cy="81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828675" y="637121"/>
            <a:ext cx="10635231" cy="55097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828675" y="704850"/>
            <a:ext cx="10635231" cy="5442016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42986" y="581025"/>
            <a:ext cx="10767526" cy="5620929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3" y="898637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66270" y="853988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685836" y="5009249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10180957" y="515529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1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 userDrawn="1"/>
        </p:nvSpPr>
        <p:spPr>
          <a:xfrm>
            <a:off x="1239269" y="901474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0" y="1083101"/>
            <a:ext cx="470807" cy="4708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占位符 1"/>
          <p:cNvSpPr>
            <a:spLocks noGrp="1"/>
          </p:cNvSpPr>
          <p:nvPr userDrawn="1">
            <p:ph type="title"/>
          </p:nvPr>
        </p:nvSpPr>
        <p:spPr>
          <a:xfrm>
            <a:off x="1894341" y="1038450"/>
            <a:ext cx="7639391" cy="5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33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4" name="图形 23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solidFill>
            <a:srgbClr val="2F55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284515" y="990668"/>
            <a:ext cx="9622972" cy="4876665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 descr="图片包含 模糊&#10;&#10;已生成高可信度的说明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b="39286"/>
          <a:stretch>
            <a:fillRect/>
          </a:stretch>
        </p:blipFill>
        <p:spPr>
          <a:xfrm>
            <a:off x="1286327" y="990667"/>
            <a:ext cx="9622972" cy="487666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9849080" y="856071"/>
            <a:ext cx="1175657" cy="1175657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5400000">
            <a:off x="1167263" y="4826272"/>
            <a:ext cx="1175657" cy="11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餐桌, 墙壁, 就坐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1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67263" y="856071"/>
            <a:ext cx="9857474" cy="5145858"/>
          </a:xfrm>
          <a:prstGeom prst="rect">
            <a:avLst/>
          </a:prstGeom>
          <a:noFill/>
          <a:ln w="1270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233938" y="898459"/>
            <a:ext cx="9738862" cy="50453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5400000">
            <a:off x="1102649" y="4815634"/>
            <a:ext cx="1260434" cy="1260434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rot="16200000">
            <a:off x="9697581" y="786196"/>
            <a:ext cx="1393832" cy="1393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B6EF-FC30-4349-906C-206F15F3A6FC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8D53-9022-4CF2-B36E-9E2D1B6679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裁剪的概念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2673496" y="1914944"/>
            <a:ext cx="1229715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3918951" y="214615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637388" y="21408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100572" y="1904434"/>
            <a:ext cx="1224467" cy="5044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838255" y="1899179"/>
            <a:ext cx="1229731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7350473" y="2140894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4401535" y="1928913"/>
            <a:ext cx="122446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几何着色器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382197" y="2780724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16892" y="275024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6855462" y="276639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4459087" y="275827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顶点增删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122322" y="2751849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模型变换   视图变换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909298" y="276468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投影变换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940213" y="276468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rot="16200000" flipH="1">
            <a:off x="3224464" y="2252316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rot="16200000" flipH="1">
            <a:off x="4897656" y="223146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6200000" flipH="1">
            <a:off x="6647850" y="220098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rot="16200000" flipV="1">
            <a:off x="4545534" y="4668554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4542146" y="4561167"/>
            <a:ext cx="1678182" cy="11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142458" y="3623937"/>
            <a:ext cx="321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r>
              <a:rPr lang="en-US" altLang="zh-CN" sz="1400" baseline="-25000" dirty="0" smtClean="0"/>
              <a:t>v</a:t>
            </a:r>
            <a:endParaRPr lang="zh-CN" altLang="en-US" sz="1400" dirty="0"/>
          </a:p>
        </p:txBody>
      </p:sp>
      <p:sp>
        <p:nvSpPr>
          <p:cNvPr id="84" name="矩形 83"/>
          <p:cNvSpPr/>
          <p:nvPr/>
        </p:nvSpPr>
        <p:spPr>
          <a:xfrm>
            <a:off x="6048385" y="4569915"/>
            <a:ext cx="317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r>
              <a:rPr lang="en-US" altLang="zh-CN" sz="1400" baseline="-25000" dirty="0" smtClean="0"/>
              <a:t>v</a:t>
            </a:r>
            <a:endParaRPr lang="zh-CN" altLang="en-US" sz="1400" dirty="0"/>
          </a:p>
        </p:txBody>
      </p:sp>
      <p:sp>
        <p:nvSpPr>
          <p:cNvPr id="85" name="矩形 84"/>
          <p:cNvSpPr/>
          <p:nvPr/>
        </p:nvSpPr>
        <p:spPr>
          <a:xfrm>
            <a:off x="4853538" y="4341295"/>
            <a:ext cx="741146" cy="741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右箭头 86"/>
          <p:cNvSpPr/>
          <p:nvPr/>
        </p:nvSpPr>
        <p:spPr>
          <a:xfrm rot="2649524">
            <a:off x="3622118" y="4552950"/>
            <a:ext cx="435531" cy="2409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右箭头 87"/>
          <p:cNvSpPr/>
          <p:nvPr/>
        </p:nvSpPr>
        <p:spPr>
          <a:xfrm>
            <a:off x="6374443" y="4465520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279150" y="418062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等腰三角形 90"/>
          <p:cNvSpPr/>
          <p:nvPr/>
        </p:nvSpPr>
        <p:spPr>
          <a:xfrm flipV="1">
            <a:off x="5113421" y="4668553"/>
            <a:ext cx="308008" cy="16363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5479182" y="4427922"/>
            <a:ext cx="298383" cy="1636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7533188" y="4339695"/>
            <a:ext cx="741146" cy="741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flipV="1">
            <a:off x="7793071" y="4666953"/>
            <a:ext cx="308008" cy="16363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8158833" y="4437547"/>
            <a:ext cx="117190" cy="1524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4523392" y="599014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规范化的观察空间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021955" y="4821587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(-1,-1,1)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675891" y="380932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(1, 1,-1)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立方体 99"/>
          <p:cNvSpPr/>
          <p:nvPr/>
        </p:nvSpPr>
        <p:spPr>
          <a:xfrm>
            <a:off x="4863165" y="4091037"/>
            <a:ext cx="981777" cy="981777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立方体 100"/>
          <p:cNvSpPr/>
          <p:nvPr/>
        </p:nvSpPr>
        <p:spPr>
          <a:xfrm>
            <a:off x="7533273" y="4099058"/>
            <a:ext cx="981777" cy="981777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箭头连接符 101"/>
          <p:cNvCxnSpPr/>
          <p:nvPr/>
        </p:nvCxnSpPr>
        <p:spPr>
          <a:xfrm rot="10800000" flipV="1">
            <a:off x="4295273" y="4562676"/>
            <a:ext cx="1087656" cy="10106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>
            <a:off x="4285649" y="5140191"/>
            <a:ext cx="587141" cy="2406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4101324" y="5431883"/>
            <a:ext cx="308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r>
              <a:rPr lang="en-US" altLang="zh-CN" sz="1400" baseline="-25000" dirty="0" smtClean="0"/>
              <a:t>v</a:t>
            </a:r>
            <a:endParaRPr lang="zh-CN" altLang="en-US" sz="1400" dirty="0"/>
          </a:p>
        </p:txBody>
      </p:sp>
      <p:cxnSp>
        <p:nvCxnSpPr>
          <p:cNvPr id="105" name="直接箭头连接符 104"/>
          <p:cNvCxnSpPr/>
          <p:nvPr/>
        </p:nvCxnSpPr>
        <p:spPr>
          <a:xfrm rot="16200000" flipV="1">
            <a:off x="7206015" y="469582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>
            <a:off x="7202627" y="4588439"/>
            <a:ext cx="1678182" cy="11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7802939" y="3594059"/>
            <a:ext cx="321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r>
              <a:rPr lang="en-US" altLang="zh-CN" sz="1400" baseline="-25000" dirty="0" smtClean="0"/>
              <a:t>v</a:t>
            </a:r>
            <a:endParaRPr lang="zh-CN" altLang="en-US" sz="1400" dirty="0"/>
          </a:p>
        </p:txBody>
      </p:sp>
      <p:sp>
        <p:nvSpPr>
          <p:cNvPr id="113" name="矩形 112"/>
          <p:cNvSpPr/>
          <p:nvPr/>
        </p:nvSpPr>
        <p:spPr>
          <a:xfrm>
            <a:off x="8708866" y="4597187"/>
            <a:ext cx="317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r>
              <a:rPr lang="en-US" altLang="zh-CN" sz="1400" baseline="-25000" dirty="0" smtClean="0"/>
              <a:t>v</a:t>
            </a:r>
            <a:endParaRPr lang="zh-CN" altLang="en-US" sz="1400" dirty="0"/>
          </a:p>
        </p:txBody>
      </p:sp>
      <p:sp>
        <p:nvSpPr>
          <p:cNvPr id="117" name="矩形 116"/>
          <p:cNvSpPr/>
          <p:nvPr/>
        </p:nvSpPr>
        <p:spPr>
          <a:xfrm>
            <a:off x="6682436" y="484885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(-1,-1,1)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8" name="直接箭头连接符 117"/>
          <p:cNvCxnSpPr/>
          <p:nvPr/>
        </p:nvCxnSpPr>
        <p:spPr>
          <a:xfrm rot="10800000" flipV="1">
            <a:off x="6955754" y="4589948"/>
            <a:ext cx="1087656" cy="10106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/>
          <p:cNvSpPr/>
          <p:nvPr/>
        </p:nvSpPr>
        <p:spPr>
          <a:xfrm>
            <a:off x="6761805" y="5459155"/>
            <a:ext cx="308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r>
              <a:rPr lang="en-US" altLang="zh-CN" sz="1400" baseline="-25000" dirty="0" smtClean="0"/>
              <a:t>v</a:t>
            </a:r>
            <a:endParaRPr lang="zh-CN" altLang="en-US" sz="1400" dirty="0"/>
          </a:p>
        </p:txBody>
      </p:sp>
      <p:sp>
        <p:nvSpPr>
          <p:cNvPr id="120" name="矩形 119"/>
          <p:cNvSpPr/>
          <p:nvPr/>
        </p:nvSpPr>
        <p:spPr>
          <a:xfrm>
            <a:off x="8374875" y="379809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(1, 1,-1)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1" name="组合 57"/>
          <p:cNvGrpSpPr/>
          <p:nvPr/>
        </p:nvGrpSpPr>
        <p:grpSpPr>
          <a:xfrm>
            <a:off x="9568372" y="4165535"/>
            <a:ext cx="1485441" cy="946483"/>
            <a:chOff x="6262896" y="4293840"/>
            <a:chExt cx="742835" cy="741146"/>
          </a:xfrm>
        </p:grpSpPr>
        <p:sp>
          <p:nvSpPr>
            <p:cNvPr id="122" name="矩形 121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等腰三角形 122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5" name="右箭头 124"/>
          <p:cNvSpPr/>
          <p:nvPr/>
        </p:nvSpPr>
        <p:spPr>
          <a:xfrm>
            <a:off x="9096969" y="4476849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9695620" y="6008801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屏幕坐标系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9034214" y="5117164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0977715" y="387420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9" name="直接箭头连接符 128"/>
          <p:cNvCxnSpPr/>
          <p:nvPr/>
        </p:nvCxnSpPr>
        <p:spPr>
          <a:xfrm rot="16200000" flipV="1">
            <a:off x="1113675" y="4747574"/>
            <a:ext cx="100899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 flipV="1">
            <a:off x="1618170" y="5241559"/>
            <a:ext cx="127175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 rot="5400000">
            <a:off x="957036" y="5278345"/>
            <a:ext cx="693683" cy="6201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/>
          <p:cNvSpPr/>
          <p:nvPr/>
        </p:nvSpPr>
        <p:spPr>
          <a:xfrm>
            <a:off x="1631336" y="409256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133" name="矩形 132"/>
          <p:cNvSpPr/>
          <p:nvPr/>
        </p:nvSpPr>
        <p:spPr>
          <a:xfrm>
            <a:off x="2845281" y="509630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sp>
        <p:nvSpPr>
          <p:cNvPr id="134" name="矩形 133"/>
          <p:cNvSpPr/>
          <p:nvPr/>
        </p:nvSpPr>
        <p:spPr>
          <a:xfrm>
            <a:off x="900867" y="5485190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135" name="矩形 134"/>
          <p:cNvSpPr/>
          <p:nvPr/>
        </p:nvSpPr>
        <p:spPr>
          <a:xfrm>
            <a:off x="1592008" y="524785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0</a:t>
            </a:r>
            <a:endParaRPr lang="zh-CN" altLang="en-US" sz="1400" dirty="0"/>
          </a:p>
        </p:txBody>
      </p:sp>
      <p:sp>
        <p:nvSpPr>
          <p:cNvPr id="136" name="立方体 135"/>
          <p:cNvSpPr/>
          <p:nvPr/>
        </p:nvSpPr>
        <p:spPr>
          <a:xfrm>
            <a:off x="1356801" y="5199749"/>
            <a:ext cx="682466" cy="704247"/>
          </a:xfrm>
          <a:prstGeom prst="cub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1943939" y="4294994"/>
            <a:ext cx="473221" cy="47322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1118116" y="6028141"/>
            <a:ext cx="1271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世界坐标系 </a:t>
            </a:r>
            <a:endParaRPr lang="zh-CN" altLang="en-US" sz="1600" b="1" dirty="0">
              <a:solidFill>
                <a:srgbClr val="0066FF"/>
              </a:solidFill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2746884" y="3359445"/>
            <a:ext cx="1903067" cy="1099843"/>
            <a:chOff x="5194809" y="2530770"/>
            <a:chExt cx="1903067" cy="1099843"/>
          </a:xfrm>
        </p:grpSpPr>
        <p:cxnSp>
          <p:nvCxnSpPr>
            <p:cNvPr id="140" name="直接箭头连接符 139"/>
            <p:cNvCxnSpPr/>
            <p:nvPr/>
          </p:nvCxnSpPr>
          <p:spPr>
            <a:xfrm flipV="1">
              <a:off x="5607918" y="3123007"/>
              <a:ext cx="500513" cy="2021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/>
            <p:nvPr/>
          </p:nvCxnSpPr>
          <p:spPr>
            <a:xfrm rot="5400000" flipH="1" flipV="1">
              <a:off x="5523561" y="2961033"/>
              <a:ext cx="432524" cy="2752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 rot="16200000" flipV="1">
              <a:off x="5192449" y="2941711"/>
              <a:ext cx="545404" cy="2149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图片 142" descr="shexiangji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415690" flipH="1">
              <a:off x="5194809" y="3002467"/>
              <a:ext cx="749018" cy="589257"/>
            </a:xfrm>
            <a:prstGeom prst="rect">
              <a:avLst/>
            </a:prstGeom>
          </p:spPr>
        </p:pic>
        <p:sp>
          <p:nvSpPr>
            <p:cNvPr id="144" name="矩形 143"/>
            <p:cNvSpPr/>
            <p:nvPr/>
          </p:nvSpPr>
          <p:spPr>
            <a:xfrm>
              <a:off x="5820991" y="2658609"/>
              <a:ext cx="3177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/>
                <a:t>x</a:t>
              </a:r>
              <a:r>
                <a:rPr lang="en-US" altLang="zh-CN" sz="1400" baseline="-25000" dirty="0" smtClean="0"/>
                <a:t>v</a:t>
              </a:r>
              <a:endParaRPr lang="zh-CN" altLang="en-US" sz="1400" dirty="0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5290440" y="2530770"/>
              <a:ext cx="3219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/>
                <a:t>y</a:t>
              </a:r>
              <a:r>
                <a:rPr lang="en-US" altLang="zh-CN" sz="1400" baseline="-25000" dirty="0" smtClean="0"/>
                <a:t>v</a:t>
              </a:r>
              <a:endParaRPr lang="zh-CN" altLang="en-US" sz="1400" baseline="-25000" dirty="0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6071137" y="2999366"/>
              <a:ext cx="3080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/>
                <a:t>z</a:t>
              </a:r>
              <a:r>
                <a:rPr lang="en-US" altLang="zh-CN" sz="1400" baseline="-25000" dirty="0" smtClean="0"/>
                <a:t>v</a:t>
              </a:r>
              <a:endParaRPr lang="zh-CN" altLang="en-US" sz="1400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5826374" y="3292059"/>
              <a:ext cx="12715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0066FF"/>
                  </a:solidFill>
                  <a:latin typeface="微软雅黑" pitchFamily="34" charset="-122"/>
                  <a:ea typeface="微软雅黑" pitchFamily="34" charset="-122"/>
                </a:rPr>
                <a:t>观察坐标系 </a:t>
              </a:r>
              <a:endParaRPr lang="zh-CN" altLang="en-US" sz="1600" b="1" dirty="0">
                <a:solidFill>
                  <a:srgbClr val="0066FF"/>
                </a:solidFill>
              </a:endParaRPr>
            </a:p>
          </p:txBody>
        </p:sp>
      </p:grpSp>
      <p:cxnSp>
        <p:nvCxnSpPr>
          <p:cNvPr id="148" name="直接连接符 147"/>
          <p:cNvCxnSpPr/>
          <p:nvPr/>
        </p:nvCxnSpPr>
        <p:spPr>
          <a:xfrm rot="10800000" flipV="1">
            <a:off x="2381251" y="4067173"/>
            <a:ext cx="1000129" cy="38100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/>
          <p:cNvSpPr/>
          <p:nvPr/>
        </p:nvSpPr>
        <p:spPr>
          <a:xfrm>
            <a:off x="2896284" y="4282559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2353359" y="4444484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000" baseline="-25000" dirty="0" smtClean="0"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10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2937498" y="4603013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规范化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投影变换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1828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规范化后的好处！  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01723" y="554373"/>
            <a:ext cx="2986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规整的编码裁剪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裁剪的思想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1585759" y="2267155"/>
            <a:ext cx="2092325" cy="6508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800" b="1" dirty="0">
                <a:latin typeface="微软雅黑" pitchFamily="34" charset="-122"/>
                <a:ea typeface="微软雅黑" pitchFamily="34" charset="-122"/>
              </a:rPr>
              <a:t>x=x</a:t>
            </a:r>
            <a:r>
              <a:rPr lang="en-US" altLang="zh-CN" sz="1800" b="1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800" b="1" dirty="0">
                <a:latin typeface="微软雅黑" pitchFamily="34" charset="-122"/>
                <a:ea typeface="微软雅黑" pitchFamily="34" charset="-122"/>
              </a:rPr>
              <a:t>+u·(x</a:t>
            </a:r>
            <a:r>
              <a:rPr lang="en-US" altLang="zh-CN" sz="1800" b="1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800" b="1" dirty="0">
                <a:latin typeface="微软雅黑" pitchFamily="34" charset="-122"/>
                <a:ea typeface="微软雅黑" pitchFamily="34" charset="-122"/>
              </a:rPr>
              <a:t>-x</a:t>
            </a:r>
            <a:r>
              <a:rPr lang="en-US" altLang="zh-CN" sz="1800" b="1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800" b="1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1800" b="1" dirty="0">
                <a:latin typeface="微软雅黑" pitchFamily="34" charset="-122"/>
                <a:ea typeface="微软雅黑" pitchFamily="34" charset="-122"/>
              </a:rPr>
              <a:t>y=y</a:t>
            </a:r>
            <a:r>
              <a:rPr lang="en-US" altLang="zh-CN" sz="1800" b="1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800" b="1" dirty="0">
                <a:latin typeface="微软雅黑" pitchFamily="34" charset="-122"/>
                <a:ea typeface="微软雅黑" pitchFamily="34" charset="-122"/>
              </a:rPr>
              <a:t>+u·(y</a:t>
            </a:r>
            <a:r>
              <a:rPr lang="en-US" altLang="zh-CN" sz="1800" b="1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800" b="1" dirty="0">
                <a:latin typeface="微软雅黑" pitchFamily="34" charset="-122"/>
                <a:ea typeface="微软雅黑" pitchFamily="34" charset="-122"/>
              </a:rPr>
              <a:t>-y</a:t>
            </a:r>
            <a:r>
              <a:rPr lang="en-US" altLang="zh-CN" sz="1800" b="1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800" b="1" dirty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871759" y="2373518"/>
            <a:ext cx="13676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0 ≤ u ≤ 1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71359" y="1546430"/>
            <a:ext cx="46810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任意直线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段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的参数方程：</a:t>
            </a:r>
          </a:p>
        </p:txBody>
      </p:sp>
      <p:grpSp>
        <p:nvGrpSpPr>
          <p:cNvPr id="23" name="Group 6"/>
          <p:cNvGrpSpPr>
            <a:grpSpLocks/>
          </p:cNvGrpSpPr>
          <p:nvPr/>
        </p:nvGrpSpPr>
        <p:grpSpPr bwMode="auto">
          <a:xfrm>
            <a:off x="1738159" y="3908631"/>
            <a:ext cx="3429000" cy="2058988"/>
            <a:chOff x="1104" y="2784"/>
            <a:chExt cx="2160" cy="1297"/>
          </a:xfrm>
        </p:grpSpPr>
        <p:sp>
          <p:nvSpPr>
            <p:cNvPr id="24" name="Line 7"/>
            <p:cNvSpPr>
              <a:spLocks noChangeShapeType="1"/>
            </p:cNvSpPr>
            <p:nvPr/>
          </p:nvSpPr>
          <p:spPr bwMode="auto">
            <a:xfrm flipV="1">
              <a:off x="1488" y="2784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auto">
            <a:xfrm>
              <a:off x="1488" y="388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3072" y="3828"/>
              <a:ext cx="19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x</a:t>
              </a: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1200" y="2784"/>
              <a:ext cx="19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y</a:t>
              </a: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344" y="3868"/>
              <a:ext cx="20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o</a:t>
              </a:r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1488" y="3189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2034" y="321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 Box 14"/>
            <p:cNvSpPr txBox="1">
              <a:spLocks noChangeArrowheads="1"/>
            </p:cNvSpPr>
            <p:nvPr/>
          </p:nvSpPr>
          <p:spPr bwMode="auto">
            <a:xfrm>
              <a:off x="1104" y="3072"/>
              <a:ext cx="35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wyt</a:t>
              </a: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2028" y="3189"/>
              <a:ext cx="756" cy="528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Line 16"/>
            <p:cNvSpPr>
              <a:spLocks noChangeShapeType="1"/>
            </p:cNvSpPr>
            <p:nvPr/>
          </p:nvSpPr>
          <p:spPr bwMode="auto">
            <a:xfrm>
              <a:off x="1488" y="371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17"/>
            <p:cNvSpPr>
              <a:spLocks noChangeShapeType="1"/>
            </p:cNvSpPr>
            <p:nvPr/>
          </p:nvSpPr>
          <p:spPr bwMode="auto">
            <a:xfrm>
              <a:off x="2787" y="321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 Box 18"/>
            <p:cNvSpPr txBox="1">
              <a:spLocks noChangeArrowheads="1"/>
            </p:cNvSpPr>
            <p:nvPr/>
          </p:nvSpPr>
          <p:spPr bwMode="auto">
            <a:xfrm>
              <a:off x="1104" y="3580"/>
              <a:ext cx="38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wyb</a:t>
              </a:r>
            </a:p>
          </p:txBody>
        </p:sp>
        <p:sp>
          <p:nvSpPr>
            <p:cNvPr id="36" name="Text Box 19"/>
            <p:cNvSpPr txBox="1">
              <a:spLocks noChangeArrowheads="1"/>
            </p:cNvSpPr>
            <p:nvPr/>
          </p:nvSpPr>
          <p:spPr bwMode="auto">
            <a:xfrm>
              <a:off x="1826" y="3868"/>
              <a:ext cx="34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wxl</a:t>
              </a:r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auto">
            <a:xfrm>
              <a:off x="2592" y="3868"/>
              <a:ext cx="35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wxr</a:t>
              </a:r>
            </a:p>
          </p:txBody>
        </p:sp>
        <p:sp>
          <p:nvSpPr>
            <p:cNvPr id="56" name="Text Box 21"/>
            <p:cNvSpPr txBox="1">
              <a:spLocks noChangeArrowheads="1"/>
            </p:cNvSpPr>
            <p:nvPr/>
          </p:nvSpPr>
          <p:spPr bwMode="auto">
            <a:xfrm>
              <a:off x="2187" y="3324"/>
              <a:ext cx="4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>
                  <a:latin typeface="微软雅黑" pitchFamily="34" charset="-122"/>
                  <a:ea typeface="微软雅黑" pitchFamily="34" charset="-122"/>
                </a:rPr>
                <a:t>窗口</a:t>
              </a:r>
            </a:p>
          </p:txBody>
        </p:sp>
      </p:grpSp>
      <p:sp>
        <p:nvSpPr>
          <p:cNvPr id="57" name="Text Box 22"/>
          <p:cNvSpPr txBox="1">
            <a:spLocks noChangeArrowheads="1"/>
          </p:cNvSpPr>
          <p:nvPr/>
        </p:nvSpPr>
        <p:spPr bwMode="auto">
          <a:xfrm>
            <a:off x="671359" y="3222830"/>
            <a:ext cx="1800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给定裁剪窗口：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5830598" y="819944"/>
            <a:ext cx="2767809" cy="86793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wxl≤ 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+u·(x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 ≤ wxr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wyb≤y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+u·(y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 ≤ wyt</a:t>
            </a:r>
          </a:p>
        </p:txBody>
      </p: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5830598" y="2260368"/>
            <a:ext cx="3062762" cy="164352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u·(x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 ≤ 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– wxl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左边界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u·(x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 ≤ wxr – 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右边界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u·(y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 ≤ 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– wyb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下边界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u·(y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 ≤ wyt – 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上边界</a:t>
            </a:r>
          </a:p>
        </p:txBody>
      </p:sp>
      <p:sp>
        <p:nvSpPr>
          <p:cNvPr id="53" name="Text Box 8"/>
          <p:cNvSpPr txBox="1">
            <a:spLocks noChangeArrowheads="1"/>
          </p:cNvSpPr>
          <p:nvPr/>
        </p:nvSpPr>
        <p:spPr bwMode="auto">
          <a:xfrm>
            <a:off x="6180050" y="5429449"/>
            <a:ext cx="3276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u·p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≤q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k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k=1,2,3,4</a:t>
            </a:r>
          </a:p>
        </p:txBody>
      </p:sp>
      <p:sp>
        <p:nvSpPr>
          <p:cNvPr id="58" name="下箭头 57"/>
          <p:cNvSpPr/>
          <p:nvPr/>
        </p:nvSpPr>
        <p:spPr>
          <a:xfrm>
            <a:off x="7027904" y="3925996"/>
            <a:ext cx="346290" cy="145900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下箭头 58"/>
          <p:cNvSpPr/>
          <p:nvPr/>
        </p:nvSpPr>
        <p:spPr>
          <a:xfrm>
            <a:off x="6893253" y="1721918"/>
            <a:ext cx="333375" cy="4762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8202781" y="3907489"/>
            <a:ext cx="1253869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61" name="Text Box 6"/>
          <p:cNvSpPr txBox="1">
            <a:spLocks noChangeArrowheads="1"/>
          </p:cNvSpPr>
          <p:nvPr/>
        </p:nvSpPr>
        <p:spPr bwMode="auto">
          <a:xfrm>
            <a:off x="7669381" y="4723464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令：</a:t>
            </a:r>
          </a:p>
        </p:txBody>
      </p: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9715669" y="3921776"/>
            <a:ext cx="1657826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– wxl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wxr – x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– wyb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= wyt – y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283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裁剪的思想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1866900" y="1633538"/>
            <a:ext cx="3276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u·p</a:t>
            </a:r>
            <a:r>
              <a:rPr lang="en-US" altLang="zh-CN" baseline="-25000" dirty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≤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k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其中：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k=1,2,3,4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774825" y="2114550"/>
            <a:ext cx="677862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folHlink"/>
              </a:buClr>
              <a:buFont typeface="Wingdings" pitchFamily="2" charset="2"/>
              <a:buChar char="v"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取“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=”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时求得的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对应的是直线与窗口边界的交点</a:t>
            </a:r>
          </a:p>
          <a:p>
            <a:pPr>
              <a:lnSpc>
                <a:spcPct val="150000"/>
              </a:lnSpc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分别对应左、右、下、上边界</a:t>
            </a:r>
          </a:p>
          <a:p>
            <a:pPr>
              <a:lnSpc>
                <a:spcPct val="150000"/>
              </a:lnSpc>
              <a:buClr>
                <a:schemeClr val="folHlink"/>
              </a:buClr>
              <a:buFont typeface="Wingdings" pitchFamily="2" charset="2"/>
              <a:buChar char="v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u=0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时分别对应直线的起点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和终点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 Box 28"/>
          <p:cNvSpPr txBox="1">
            <a:spLocks noChangeArrowheads="1"/>
          </p:cNvSpPr>
          <p:nvPr/>
        </p:nvSpPr>
        <p:spPr bwMode="auto">
          <a:xfrm>
            <a:off x="1895475" y="3603625"/>
            <a:ext cx="41088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Verdana" pitchFamily="34" charset="0"/>
                <a:ea typeface="黑体" pitchFamily="2" charset="-122"/>
              </a:rPr>
              <a:t>那么，请问裁</a:t>
            </a:r>
            <a:r>
              <a:rPr lang="zh-CN" altLang="en-US" dirty="0">
                <a:solidFill>
                  <a:srgbClr val="FF0000"/>
                </a:solidFill>
                <a:latin typeface="Verdana" pitchFamily="34" charset="0"/>
                <a:ea typeface="黑体" pitchFamily="2" charset="-122"/>
              </a:rPr>
              <a:t>剪后的两端点是哪些点？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857625" y="4162426"/>
            <a:ext cx="3429000" cy="2058988"/>
            <a:chOff x="1104" y="2784"/>
            <a:chExt cx="2160" cy="1297"/>
          </a:xfrm>
        </p:grpSpPr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V="1">
              <a:off x="1488" y="2784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1488" y="3888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3072" y="3828"/>
              <a:ext cx="19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x</a:t>
              </a: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1200" y="2784"/>
              <a:ext cx="19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y</a:t>
              </a:r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1344" y="3868"/>
              <a:ext cx="20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o</a:t>
              </a: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488" y="3189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>
              <a:off x="2034" y="321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1104" y="3072"/>
              <a:ext cx="35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wyt</a:t>
              </a:r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2028" y="3189"/>
              <a:ext cx="756" cy="528"/>
            </a:xfrm>
            <a:prstGeom prst="rect">
              <a:avLst/>
            </a:prstGeom>
            <a:noFill/>
            <a:ln w="2857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1488" y="371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2787" y="3216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1104" y="3580"/>
              <a:ext cx="38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wyb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1826" y="3868"/>
              <a:ext cx="34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wxl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592" y="3868"/>
              <a:ext cx="35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微软雅黑" pitchFamily="34" charset="-122"/>
                  <a:ea typeface="微软雅黑" pitchFamily="34" charset="-122"/>
                </a:rPr>
                <a:t>wxr</a:t>
              </a:r>
            </a:p>
          </p:txBody>
        </p:sp>
        <p:sp>
          <p:nvSpPr>
            <p:cNvPr id="30" name="Text Box 21"/>
            <p:cNvSpPr txBox="1">
              <a:spLocks noChangeArrowheads="1"/>
            </p:cNvSpPr>
            <p:nvPr/>
          </p:nvSpPr>
          <p:spPr bwMode="auto">
            <a:xfrm>
              <a:off x="2187" y="3324"/>
              <a:ext cx="4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窗口</a:t>
              </a:r>
            </a:p>
          </p:txBody>
        </p:sp>
      </p:grp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5114925" y="470535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5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裁剪的思想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graphicFrame>
        <p:nvGraphicFramePr>
          <p:cNvPr id="31" name="Object 2"/>
          <p:cNvGraphicFramePr>
            <a:graphicFrameLocks noChangeAspect="1"/>
          </p:cNvGraphicFramePr>
          <p:nvPr/>
        </p:nvGraphicFramePr>
        <p:xfrm>
          <a:off x="2581275" y="1895475"/>
          <a:ext cx="6477000" cy="37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23" name="Visio" r:id="rId3" imgW="3818880" imgH="2237760" progId="">
                  <p:embed/>
                </p:oleObj>
              </mc:Choice>
              <mc:Fallback>
                <p:oleObj name="Visio" r:id="rId3" imgW="3818880" imgH="2237760" progId="">
                  <p:embed/>
                  <p:pic>
                    <p:nvPicPr>
                      <p:cNvPr id="3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1895475"/>
                        <a:ext cx="6477000" cy="379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1847850" y="1419225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None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分析：裁剪的本质 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438275" y="5610225"/>
            <a:ext cx="381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=max(0,u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=min(1,u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3983038" y="2867025"/>
            <a:ext cx="2455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</a:t>
            </a:r>
            <a:endParaRPr lang="en-US" altLang="zh-CN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6943725" y="3324225"/>
            <a:ext cx="2664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</a:t>
            </a:r>
            <a:endParaRPr lang="en-US" altLang="zh-CN" sz="160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172075" y="5305425"/>
            <a:ext cx="348685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IJ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小于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   U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取大者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大于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   U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取小者</a:t>
            </a:r>
          </a:p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如果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≤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取可求得两端点</a:t>
            </a:r>
          </a:p>
        </p:txBody>
      </p:sp>
      <p:sp>
        <p:nvSpPr>
          <p:cNvPr id="37" name="Oval 10"/>
          <p:cNvSpPr>
            <a:spLocks noChangeArrowheads="1"/>
          </p:cNvSpPr>
          <p:nvPr/>
        </p:nvSpPr>
        <p:spPr bwMode="auto">
          <a:xfrm>
            <a:off x="4257675" y="2790825"/>
            <a:ext cx="381000" cy="38100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Oval 11"/>
          <p:cNvSpPr>
            <a:spLocks noChangeArrowheads="1"/>
          </p:cNvSpPr>
          <p:nvPr/>
        </p:nvSpPr>
        <p:spPr bwMode="auto">
          <a:xfrm>
            <a:off x="3252788" y="2486025"/>
            <a:ext cx="381000" cy="38100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3876675" y="2638425"/>
            <a:ext cx="381000" cy="38100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Oval 13"/>
          <p:cNvSpPr>
            <a:spLocks noChangeArrowheads="1"/>
          </p:cNvSpPr>
          <p:nvPr/>
        </p:nvSpPr>
        <p:spPr bwMode="auto">
          <a:xfrm>
            <a:off x="6086475" y="3324225"/>
            <a:ext cx="381000" cy="381000"/>
          </a:xfrm>
          <a:prstGeom prst="ellipse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99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Oval 14"/>
          <p:cNvSpPr>
            <a:spLocks noChangeArrowheads="1"/>
          </p:cNvSpPr>
          <p:nvPr/>
        </p:nvSpPr>
        <p:spPr bwMode="auto">
          <a:xfrm>
            <a:off x="8220075" y="4010025"/>
            <a:ext cx="381000" cy="381000"/>
          </a:xfrm>
          <a:prstGeom prst="ellipse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99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Oval 15"/>
          <p:cNvSpPr>
            <a:spLocks noChangeArrowheads="1"/>
          </p:cNvSpPr>
          <p:nvPr/>
        </p:nvSpPr>
        <p:spPr bwMode="auto">
          <a:xfrm>
            <a:off x="7000875" y="3629025"/>
            <a:ext cx="381000" cy="381000"/>
          </a:xfrm>
          <a:prstGeom prst="ellipse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99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Oval 16"/>
          <p:cNvSpPr>
            <a:spLocks noChangeArrowheads="1"/>
          </p:cNvSpPr>
          <p:nvPr/>
        </p:nvSpPr>
        <p:spPr bwMode="auto">
          <a:xfrm>
            <a:off x="4257675" y="4695825"/>
            <a:ext cx="381000" cy="38100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Oval 17"/>
          <p:cNvSpPr>
            <a:spLocks noChangeArrowheads="1"/>
          </p:cNvSpPr>
          <p:nvPr/>
        </p:nvSpPr>
        <p:spPr bwMode="auto">
          <a:xfrm>
            <a:off x="4867275" y="4010025"/>
            <a:ext cx="381000" cy="38100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Oval 18"/>
          <p:cNvSpPr>
            <a:spLocks noChangeArrowheads="1"/>
          </p:cNvSpPr>
          <p:nvPr/>
        </p:nvSpPr>
        <p:spPr bwMode="auto">
          <a:xfrm>
            <a:off x="4562475" y="4391025"/>
            <a:ext cx="381000" cy="38100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Oval 19"/>
          <p:cNvSpPr>
            <a:spLocks noChangeArrowheads="1"/>
          </p:cNvSpPr>
          <p:nvPr/>
        </p:nvSpPr>
        <p:spPr bwMode="auto">
          <a:xfrm>
            <a:off x="6086475" y="2790825"/>
            <a:ext cx="381000" cy="381000"/>
          </a:xfrm>
          <a:prstGeom prst="ellipse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99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Oval 20"/>
          <p:cNvSpPr>
            <a:spLocks noChangeArrowheads="1"/>
          </p:cNvSpPr>
          <p:nvPr/>
        </p:nvSpPr>
        <p:spPr bwMode="auto">
          <a:xfrm>
            <a:off x="6467475" y="2486025"/>
            <a:ext cx="381000" cy="381000"/>
          </a:xfrm>
          <a:prstGeom prst="ellipse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99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Oval 21"/>
          <p:cNvSpPr>
            <a:spLocks noChangeArrowheads="1"/>
          </p:cNvSpPr>
          <p:nvPr/>
        </p:nvSpPr>
        <p:spPr bwMode="auto">
          <a:xfrm>
            <a:off x="5476875" y="3400425"/>
            <a:ext cx="381000" cy="381000"/>
          </a:xfrm>
          <a:prstGeom prst="ellipse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99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 Box 22"/>
          <p:cNvSpPr txBox="1">
            <a:spLocks noChangeArrowheads="1"/>
          </p:cNvSpPr>
          <p:nvPr/>
        </p:nvSpPr>
        <p:spPr bwMode="auto">
          <a:xfrm>
            <a:off x="1895475" y="1876425"/>
            <a:ext cx="1361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假定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="1" baseline="-25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不为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4594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裁剪的思想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924050" y="1571625"/>
            <a:ext cx="26542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="1" baseline="-25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en-US" altLang="zh-CN" sz="1600" b="1" baseline="-25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="1" baseline="-25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表明什么？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4933950" y="2562225"/>
            <a:ext cx="2209800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Line 6"/>
          <p:cNvSpPr>
            <a:spLocks noChangeShapeType="1"/>
          </p:cNvSpPr>
          <p:nvPr/>
        </p:nvSpPr>
        <p:spPr bwMode="auto">
          <a:xfrm>
            <a:off x="3638550" y="2562225"/>
            <a:ext cx="6858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>
            <a:off x="3562350" y="3857625"/>
            <a:ext cx="4876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4933950" y="1419225"/>
            <a:ext cx="0" cy="38100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7143750" y="1419225"/>
            <a:ext cx="0" cy="38100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Line 10"/>
          <p:cNvSpPr>
            <a:spLocks noChangeShapeType="1"/>
          </p:cNvSpPr>
          <p:nvPr/>
        </p:nvSpPr>
        <p:spPr bwMode="auto">
          <a:xfrm flipV="1">
            <a:off x="6076950" y="3400425"/>
            <a:ext cx="2667000" cy="1219200"/>
          </a:xfrm>
          <a:prstGeom prst="line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Line 11"/>
          <p:cNvSpPr>
            <a:spLocks noChangeShapeType="1"/>
          </p:cNvSpPr>
          <p:nvPr/>
        </p:nvSpPr>
        <p:spPr bwMode="auto">
          <a:xfrm flipV="1">
            <a:off x="7905750" y="2562225"/>
            <a:ext cx="2667000" cy="12192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 flipV="1">
            <a:off x="4857750" y="3967163"/>
            <a:ext cx="2667000" cy="12192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Oval 13"/>
          <p:cNvSpPr>
            <a:spLocks noChangeArrowheads="1"/>
          </p:cNvSpPr>
          <p:nvPr/>
        </p:nvSpPr>
        <p:spPr bwMode="auto">
          <a:xfrm>
            <a:off x="4824413" y="5048250"/>
            <a:ext cx="228600" cy="2286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Oval 14"/>
          <p:cNvSpPr>
            <a:spLocks noChangeArrowheads="1"/>
          </p:cNvSpPr>
          <p:nvPr/>
        </p:nvSpPr>
        <p:spPr bwMode="auto">
          <a:xfrm>
            <a:off x="7010400" y="4010025"/>
            <a:ext cx="228600" cy="2286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Oval 15"/>
          <p:cNvSpPr>
            <a:spLocks noChangeArrowheads="1"/>
          </p:cNvSpPr>
          <p:nvPr/>
        </p:nvSpPr>
        <p:spPr bwMode="auto">
          <a:xfrm>
            <a:off x="7677150" y="3724275"/>
            <a:ext cx="228600" cy="2286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Oval 16"/>
          <p:cNvSpPr>
            <a:spLocks noChangeArrowheads="1"/>
          </p:cNvSpPr>
          <p:nvPr/>
        </p:nvSpPr>
        <p:spPr bwMode="auto">
          <a:xfrm>
            <a:off x="10420350" y="2428875"/>
            <a:ext cx="228600" cy="2286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 Box 17"/>
          <p:cNvSpPr txBox="1">
            <a:spLocks noChangeArrowheads="1"/>
          </p:cNvSpPr>
          <p:nvPr/>
        </p:nvSpPr>
        <p:spPr bwMode="auto">
          <a:xfrm>
            <a:off x="5353050" y="5781675"/>
            <a:ext cx="48244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小于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   U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取大者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大于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   U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取小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者 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val 18"/>
          <p:cNvSpPr>
            <a:spLocks noChangeArrowheads="1"/>
          </p:cNvSpPr>
          <p:nvPr/>
        </p:nvSpPr>
        <p:spPr bwMode="auto">
          <a:xfrm>
            <a:off x="4752975" y="4967288"/>
            <a:ext cx="381000" cy="38100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Oval 19"/>
          <p:cNvSpPr>
            <a:spLocks noChangeArrowheads="1"/>
          </p:cNvSpPr>
          <p:nvPr/>
        </p:nvSpPr>
        <p:spPr bwMode="auto">
          <a:xfrm>
            <a:off x="5848350" y="4467225"/>
            <a:ext cx="381000" cy="38100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Oval 20"/>
          <p:cNvSpPr>
            <a:spLocks noChangeArrowheads="1"/>
          </p:cNvSpPr>
          <p:nvPr/>
        </p:nvSpPr>
        <p:spPr bwMode="auto">
          <a:xfrm>
            <a:off x="7600950" y="3629025"/>
            <a:ext cx="381000" cy="381000"/>
          </a:xfrm>
          <a:prstGeom prst="ellipse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Oval 21"/>
          <p:cNvSpPr>
            <a:spLocks noChangeArrowheads="1"/>
          </p:cNvSpPr>
          <p:nvPr/>
        </p:nvSpPr>
        <p:spPr bwMode="auto">
          <a:xfrm>
            <a:off x="6943725" y="3933825"/>
            <a:ext cx="381000" cy="381000"/>
          </a:xfrm>
          <a:prstGeom prst="ellipse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99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Oval 22"/>
          <p:cNvSpPr>
            <a:spLocks noChangeArrowheads="1"/>
          </p:cNvSpPr>
          <p:nvPr/>
        </p:nvSpPr>
        <p:spPr bwMode="auto">
          <a:xfrm>
            <a:off x="10344150" y="2362200"/>
            <a:ext cx="381000" cy="381000"/>
          </a:xfrm>
          <a:prstGeom prst="ellipse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99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Oval 23"/>
          <p:cNvSpPr>
            <a:spLocks noChangeArrowheads="1"/>
          </p:cNvSpPr>
          <p:nvPr/>
        </p:nvSpPr>
        <p:spPr bwMode="auto">
          <a:xfrm>
            <a:off x="8591550" y="3248025"/>
            <a:ext cx="381000" cy="381000"/>
          </a:xfrm>
          <a:prstGeom prst="ellipse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99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 Box 24"/>
          <p:cNvSpPr txBox="1">
            <a:spLocks noChangeArrowheads="1"/>
          </p:cNvSpPr>
          <p:nvPr/>
        </p:nvSpPr>
        <p:spPr bwMode="auto">
          <a:xfrm>
            <a:off x="2114550" y="5778500"/>
            <a:ext cx="381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=max(0,u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=min(1,u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65" name="Text Box 25"/>
          <p:cNvSpPr txBox="1">
            <a:spLocks noChangeArrowheads="1"/>
          </p:cNvSpPr>
          <p:nvPr/>
        </p:nvSpPr>
        <p:spPr bwMode="auto">
          <a:xfrm>
            <a:off x="6137275" y="4619625"/>
            <a:ext cx="3257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baseline="-2500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66" name="Text Box 26"/>
          <p:cNvSpPr txBox="1">
            <a:spLocks noChangeArrowheads="1"/>
          </p:cNvSpPr>
          <p:nvPr/>
        </p:nvSpPr>
        <p:spPr bwMode="auto">
          <a:xfrm>
            <a:off x="8912225" y="3248025"/>
            <a:ext cx="3465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J</a:t>
            </a:r>
            <a:r>
              <a:rPr lang="en-US" altLang="zh-CN" sz="1600" baseline="-25000"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580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裁剪的思想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1866900" y="1466850"/>
            <a:ext cx="7772400" cy="762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特殊处理：</a:t>
            </a:r>
          </a:p>
        </p:txBody>
      </p:sp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1143000" y="1771650"/>
          <a:ext cx="9144000" cy="410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47" name="Visio" r:id="rId3" imgW="5628960" imgH="2502720" progId="">
                  <p:embed/>
                </p:oleObj>
              </mc:Choice>
              <mc:Fallback>
                <p:oleObj name="Visio" r:id="rId3" imgW="5628960" imgH="2502720" progId="">
                  <p:embed/>
                  <p:pic>
                    <p:nvPicPr>
                      <p:cNvPr id="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71650"/>
                        <a:ext cx="9144000" cy="410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3028950" y="1447800"/>
            <a:ext cx="8178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965325" y="5849938"/>
            <a:ext cx="1274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=p</a:t>
            </a:r>
            <a:r>
              <a:rPr lang="en-US" altLang="zh-CN" baseline="-25000" dirty="0"/>
              <a:t>2</a:t>
            </a:r>
            <a:r>
              <a:rPr lang="en-US" altLang="zh-CN" dirty="0"/>
              <a:t>=0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7259638" y="5810250"/>
            <a:ext cx="1274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3</a:t>
            </a:r>
            <a:r>
              <a:rPr lang="en-US" altLang="zh-CN" dirty="0"/>
              <a:t>=p</a:t>
            </a:r>
            <a:r>
              <a:rPr lang="en-US" altLang="zh-CN" baseline="-25000" dirty="0"/>
              <a:t>4</a:t>
            </a:r>
            <a:r>
              <a:rPr lang="en-US" altLang="zh-CN" dirty="0"/>
              <a:t>=0</a:t>
            </a: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4429125" y="5657850"/>
            <a:ext cx="2047875" cy="646331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itchFamily="2" charset="-122"/>
                <a:ea typeface="黑体" pitchFamily="2" charset="-122"/>
              </a:rPr>
              <a:t>U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one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=max(0,u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k|pk&lt;0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)</a:t>
            </a:r>
          </a:p>
          <a:p>
            <a:r>
              <a:rPr lang="en-US" altLang="zh-CN" dirty="0">
                <a:latin typeface="黑体" pitchFamily="2" charset="-122"/>
                <a:ea typeface="黑体" pitchFamily="2" charset="-122"/>
              </a:rPr>
              <a:t>U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two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=min(1,u</a:t>
            </a:r>
            <a:r>
              <a:rPr lang="en-US" altLang="zh-CN" baseline="-25000" dirty="0">
                <a:latin typeface="黑体" pitchFamily="2" charset="-122"/>
                <a:ea typeface="黑体" pitchFamily="2" charset="-122"/>
              </a:rPr>
              <a:t>k|pk&gt;0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)</a:t>
            </a:r>
          </a:p>
        </p:txBody>
      </p:sp>
      <p:sp>
        <p:nvSpPr>
          <p:cNvPr id="37" name="AutoShape 10"/>
          <p:cNvSpPr>
            <a:spLocks noChangeArrowheads="1"/>
          </p:cNvSpPr>
          <p:nvPr/>
        </p:nvSpPr>
        <p:spPr bwMode="auto">
          <a:xfrm>
            <a:off x="5257800" y="4972050"/>
            <a:ext cx="381000" cy="533400"/>
          </a:xfrm>
          <a:prstGeom prst="down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2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裁剪的实例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grpSp>
        <p:nvGrpSpPr>
          <p:cNvPr id="11" name="Group 2"/>
          <p:cNvGrpSpPr>
            <a:grpSpLocks/>
          </p:cNvGrpSpPr>
          <p:nvPr/>
        </p:nvGrpSpPr>
        <p:grpSpPr bwMode="auto">
          <a:xfrm>
            <a:off x="1428750" y="1962150"/>
            <a:ext cx="4321175" cy="3733800"/>
            <a:chOff x="144" y="1488"/>
            <a:chExt cx="2722" cy="2352"/>
          </a:xfrm>
        </p:grpSpPr>
        <p:sp>
          <p:nvSpPr>
            <p:cNvPr id="12" name="Line 3"/>
            <p:cNvSpPr>
              <a:spLocks noChangeShapeType="1"/>
            </p:cNvSpPr>
            <p:nvPr/>
          </p:nvSpPr>
          <p:spPr bwMode="auto">
            <a:xfrm>
              <a:off x="288" y="3024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Line 4"/>
            <p:cNvSpPr>
              <a:spLocks noChangeShapeType="1"/>
            </p:cNvSpPr>
            <p:nvPr/>
          </p:nvSpPr>
          <p:spPr bwMode="auto">
            <a:xfrm flipV="1">
              <a:off x="1008" y="1536"/>
              <a:ext cx="0" cy="2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008" y="2400"/>
              <a:ext cx="672" cy="62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窗口</a:t>
              </a: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1344" y="2937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687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02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2025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>
              <a:off x="1008" y="270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1023" y="209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008" y="335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321" y="3228"/>
              <a:ext cx="162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1920" y="2016"/>
              <a:ext cx="162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 flipV="1">
              <a:off x="393" y="2094"/>
              <a:ext cx="1632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144" y="3367"/>
              <a:ext cx="57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B(-2,-1)</a:t>
              </a:r>
            </a:p>
          </p:txBody>
        </p: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2112" y="1968"/>
              <a:ext cx="47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A(3,3)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2684" y="3024"/>
              <a:ext cx="18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x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816" y="1488"/>
              <a:ext cx="18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y</a:t>
              </a:r>
            </a:p>
          </p:txBody>
        </p:sp>
      </p:grpSp>
      <p:sp>
        <p:nvSpPr>
          <p:cNvPr id="29" name="Line 20"/>
          <p:cNvSpPr>
            <a:spLocks noChangeShapeType="1"/>
          </p:cNvSpPr>
          <p:nvPr/>
        </p:nvSpPr>
        <p:spPr bwMode="auto">
          <a:xfrm>
            <a:off x="1962150" y="340995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>
            <a:off x="3867150" y="2733675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6167438" y="2714625"/>
            <a:ext cx="20923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x=3+u·(-2-3)</a:t>
            </a:r>
          </a:p>
          <a:p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y=3+u·(-1-3)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6165850" y="3600450"/>
            <a:ext cx="20923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即：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x=3-5u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y=3-4u</a:t>
            </a:r>
          </a:p>
          <a:p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这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里：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wxl=0,wxr=2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wyb=0,wyt=2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7943850" y="3933825"/>
            <a:ext cx="15392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 ≤ u ≤ 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6162675" y="2012950"/>
            <a:ext cx="25090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解：</a:t>
            </a:r>
          </a:p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直线段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AB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的参数方程为：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1857375" y="1419225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实例：试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liang-barsky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算法裁剪图中的线段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AB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47" name="Text Box 26"/>
          <p:cNvSpPr txBox="1">
            <a:spLocks noChangeArrowheads="1"/>
          </p:cNvSpPr>
          <p:nvPr/>
        </p:nvSpPr>
        <p:spPr bwMode="auto">
          <a:xfrm>
            <a:off x="7934325" y="2809875"/>
            <a:ext cx="15392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 ≤ u ≤ 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943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裁剪的实例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447800" y="1924050"/>
            <a:ext cx="4321175" cy="3733800"/>
            <a:chOff x="144" y="1488"/>
            <a:chExt cx="2722" cy="2352"/>
          </a:xfrm>
        </p:grpSpPr>
        <p:sp>
          <p:nvSpPr>
            <p:cNvPr id="12" name="Line 3"/>
            <p:cNvSpPr>
              <a:spLocks noChangeShapeType="1"/>
            </p:cNvSpPr>
            <p:nvPr/>
          </p:nvSpPr>
          <p:spPr bwMode="auto">
            <a:xfrm>
              <a:off x="288" y="3024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Line 4"/>
            <p:cNvSpPr>
              <a:spLocks noChangeShapeType="1"/>
            </p:cNvSpPr>
            <p:nvPr/>
          </p:nvSpPr>
          <p:spPr bwMode="auto">
            <a:xfrm flipV="1">
              <a:off x="1008" y="1536"/>
              <a:ext cx="0" cy="2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008" y="2400"/>
              <a:ext cx="672" cy="62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窗口</a:t>
              </a: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1344" y="2937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687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02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2025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>
              <a:off x="1008" y="270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1023" y="209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008" y="335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321" y="3228"/>
              <a:ext cx="162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1920" y="2016"/>
              <a:ext cx="162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 flipV="1">
              <a:off x="393" y="2094"/>
              <a:ext cx="1632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144" y="3367"/>
              <a:ext cx="57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B(-2,-1)</a:t>
              </a:r>
            </a:p>
          </p:txBody>
        </p: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2112" y="1968"/>
              <a:ext cx="47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A(3,3)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2684" y="3024"/>
              <a:ext cx="18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x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816" y="1488"/>
              <a:ext cx="18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y</a:t>
              </a:r>
            </a:p>
          </p:txBody>
        </p:sp>
      </p:grpSp>
      <p:sp>
        <p:nvSpPr>
          <p:cNvPr id="29" name="Line 20"/>
          <p:cNvSpPr>
            <a:spLocks noChangeShapeType="1"/>
          </p:cNvSpPr>
          <p:nvPr/>
        </p:nvSpPr>
        <p:spPr bwMode="auto">
          <a:xfrm>
            <a:off x="1981200" y="337185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>
            <a:off x="3886200" y="2695575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6000750" y="2400300"/>
            <a:ext cx="18710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= x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-x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=5&gt;0</a:t>
            </a:r>
            <a:endParaRPr lang="en-US" altLang="zh-CN" sz="1600" baseline="-25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= x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-x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=-5&lt;0</a:t>
            </a:r>
            <a:endParaRPr lang="en-US" altLang="zh-CN" sz="1600" baseline="-25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= y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-y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=4&gt;0</a:t>
            </a:r>
            <a:endParaRPr lang="en-US" altLang="zh-CN" sz="1600" baseline="-25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= y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-y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=-4&lt;0 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均不为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97575" y="2085975"/>
            <a:ext cx="8002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因此：</a:t>
            </a:r>
          </a:p>
        </p:txBody>
      </p:sp>
      <p:sp>
        <p:nvSpPr>
          <p:cNvPr id="45" name="Text Box 30"/>
          <p:cNvSpPr txBox="1">
            <a:spLocks noChangeArrowheads="1"/>
          </p:cNvSpPr>
          <p:nvPr/>
        </p:nvSpPr>
        <p:spPr bwMode="auto">
          <a:xfrm>
            <a:off x="8193088" y="2381250"/>
            <a:ext cx="1801070" cy="143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= x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– wxl=3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= wxr – x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=-1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= y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– wyb=3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= wyt – y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=-1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1857375" y="1419225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实例：试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liang-barsky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算法裁剪图中的线段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AB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33" name="矩形 32"/>
          <p:cNvSpPr/>
          <p:nvPr/>
        </p:nvSpPr>
        <p:spPr>
          <a:xfrm>
            <a:off x="5943600" y="439754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直线段与窗口边界的交点计算如下：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·p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=q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 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k=1,2,3,4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则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=0.6, 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=0.2, 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=0.75, 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=0.25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0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裁剪的实例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447800" y="1924050"/>
            <a:ext cx="4321175" cy="3733800"/>
            <a:chOff x="144" y="1488"/>
            <a:chExt cx="2722" cy="2352"/>
          </a:xfrm>
        </p:grpSpPr>
        <p:sp>
          <p:nvSpPr>
            <p:cNvPr id="12" name="Line 3"/>
            <p:cNvSpPr>
              <a:spLocks noChangeShapeType="1"/>
            </p:cNvSpPr>
            <p:nvPr/>
          </p:nvSpPr>
          <p:spPr bwMode="auto">
            <a:xfrm>
              <a:off x="288" y="3024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Line 4"/>
            <p:cNvSpPr>
              <a:spLocks noChangeShapeType="1"/>
            </p:cNvSpPr>
            <p:nvPr/>
          </p:nvSpPr>
          <p:spPr bwMode="auto">
            <a:xfrm flipV="1">
              <a:off x="1008" y="1536"/>
              <a:ext cx="0" cy="2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008" y="2400"/>
              <a:ext cx="672" cy="62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窗口</a:t>
              </a: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1344" y="2937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687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02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2025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>
              <a:off x="1008" y="270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1023" y="209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008" y="335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321" y="3228"/>
              <a:ext cx="162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1920" y="2016"/>
              <a:ext cx="162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 flipV="1">
              <a:off x="393" y="2094"/>
              <a:ext cx="1632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144" y="3367"/>
              <a:ext cx="57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B(-2,-1)</a:t>
              </a:r>
            </a:p>
          </p:txBody>
        </p: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2112" y="1968"/>
              <a:ext cx="47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A(3,3)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2684" y="3024"/>
              <a:ext cx="18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x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816" y="1488"/>
              <a:ext cx="18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y</a:t>
              </a:r>
            </a:p>
          </p:txBody>
        </p:sp>
      </p:grpSp>
      <p:sp>
        <p:nvSpPr>
          <p:cNvPr id="29" name="Line 20"/>
          <p:cNvSpPr>
            <a:spLocks noChangeShapeType="1"/>
          </p:cNvSpPr>
          <p:nvPr/>
        </p:nvSpPr>
        <p:spPr bwMode="auto">
          <a:xfrm>
            <a:off x="1981200" y="337185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>
            <a:off x="3886200" y="2695575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1857375" y="1419225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实例：试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liang-barsky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算法裁剪图中的线段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AB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31" name="矩形 30"/>
          <p:cNvSpPr/>
          <p:nvPr/>
        </p:nvSpPr>
        <p:spPr>
          <a:xfrm>
            <a:off x="6096000" y="2299038"/>
            <a:ext cx="47910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由于有：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zh-CN" altLang="en-US" sz="1600" baseline="-250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大于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600" baseline="-25000" dirty="0" smtClean="0">
                <a:latin typeface="微软雅黑" pitchFamily="34" charset="-122"/>
                <a:ea typeface="微软雅黑" pitchFamily="34" charset="-122"/>
              </a:rPr>
              <a:t>，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baseline="-25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小于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=max(0,u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=min(1,u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因此：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=max(0,u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)=max(0,0.2,0.25)=0.25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=min(1, 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)=min(1,0.6,0.75)=0.6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28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裁剪的实例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1857375" y="1419225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实例：试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liang-barsky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算法裁剪图中的线段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AB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31" name="矩形 30"/>
          <p:cNvSpPr/>
          <p:nvPr/>
        </p:nvSpPr>
        <p:spPr>
          <a:xfrm>
            <a:off x="6096000" y="1965663"/>
            <a:ext cx="42005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two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它们分别对应输出直线段的起点和终点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由于有：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x=3-5u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y=3-4u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因此：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对应的交点为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1.75,2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对应的交点为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J(0,0.6)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裁剪后输出线段的端点即为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1.75,2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）和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J(0,0.6)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，四舍五入后为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2,2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）和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J(0,1)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Group 4"/>
          <p:cNvGrpSpPr>
            <a:grpSpLocks/>
          </p:cNvGrpSpPr>
          <p:nvPr/>
        </p:nvGrpSpPr>
        <p:grpSpPr bwMode="auto">
          <a:xfrm>
            <a:off x="1419225" y="2019300"/>
            <a:ext cx="4343400" cy="3733800"/>
            <a:chOff x="144" y="1488"/>
            <a:chExt cx="2736" cy="2352"/>
          </a:xfrm>
        </p:grpSpPr>
        <p:sp>
          <p:nvSpPr>
            <p:cNvPr id="33" name="Line 5"/>
            <p:cNvSpPr>
              <a:spLocks noChangeShapeType="1"/>
            </p:cNvSpPr>
            <p:nvPr/>
          </p:nvSpPr>
          <p:spPr bwMode="auto">
            <a:xfrm>
              <a:off x="288" y="3024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6"/>
            <p:cNvSpPr>
              <a:spLocks noChangeShapeType="1"/>
            </p:cNvSpPr>
            <p:nvPr/>
          </p:nvSpPr>
          <p:spPr bwMode="auto">
            <a:xfrm flipV="1">
              <a:off x="1008" y="1536"/>
              <a:ext cx="0" cy="2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08" y="2400"/>
              <a:ext cx="672" cy="62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>
                  <a:ea typeface="黑体" pitchFamily="2" charset="-122"/>
                </a:rPr>
                <a:t>窗口</a:t>
              </a:r>
            </a:p>
          </p:txBody>
        </p:sp>
        <p:sp>
          <p:nvSpPr>
            <p:cNvPr id="36" name="Line 8"/>
            <p:cNvSpPr>
              <a:spLocks noChangeShapeType="1"/>
            </p:cNvSpPr>
            <p:nvPr/>
          </p:nvSpPr>
          <p:spPr bwMode="auto">
            <a:xfrm>
              <a:off x="1344" y="2937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687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>
              <a:off x="402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>
              <a:off x="2025" y="29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12"/>
            <p:cNvSpPr>
              <a:spLocks noChangeShapeType="1"/>
            </p:cNvSpPr>
            <p:nvPr/>
          </p:nvSpPr>
          <p:spPr bwMode="auto">
            <a:xfrm>
              <a:off x="1008" y="270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1023" y="209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14"/>
            <p:cNvSpPr>
              <a:spLocks noChangeShapeType="1"/>
            </p:cNvSpPr>
            <p:nvPr/>
          </p:nvSpPr>
          <p:spPr bwMode="auto">
            <a:xfrm>
              <a:off x="1008" y="335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Oval 15"/>
            <p:cNvSpPr>
              <a:spLocks noChangeArrowheads="1"/>
            </p:cNvSpPr>
            <p:nvPr/>
          </p:nvSpPr>
          <p:spPr bwMode="auto">
            <a:xfrm>
              <a:off x="321" y="3228"/>
              <a:ext cx="162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Oval 16"/>
            <p:cNvSpPr>
              <a:spLocks noChangeArrowheads="1"/>
            </p:cNvSpPr>
            <p:nvPr/>
          </p:nvSpPr>
          <p:spPr bwMode="auto">
            <a:xfrm>
              <a:off x="1920" y="2016"/>
              <a:ext cx="162" cy="14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17"/>
            <p:cNvSpPr>
              <a:spLocks noChangeShapeType="1"/>
            </p:cNvSpPr>
            <p:nvPr/>
          </p:nvSpPr>
          <p:spPr bwMode="auto">
            <a:xfrm flipV="1">
              <a:off x="393" y="2094"/>
              <a:ext cx="1632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Text Box 18"/>
            <p:cNvSpPr txBox="1">
              <a:spLocks noChangeArrowheads="1"/>
            </p:cNvSpPr>
            <p:nvPr/>
          </p:nvSpPr>
          <p:spPr bwMode="auto">
            <a:xfrm>
              <a:off x="144" y="3367"/>
              <a:ext cx="60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 smtClean="0"/>
                <a:t>B(-</a:t>
              </a:r>
              <a:r>
                <a:rPr lang="en-US" altLang="zh-CN" sz="2000" dirty="0"/>
                <a:t>2,-1)</a:t>
              </a:r>
            </a:p>
          </p:txBody>
        </p:sp>
        <p:sp>
          <p:nvSpPr>
            <p:cNvPr id="48" name="Text Box 19"/>
            <p:cNvSpPr txBox="1">
              <a:spLocks noChangeArrowheads="1"/>
            </p:cNvSpPr>
            <p:nvPr/>
          </p:nvSpPr>
          <p:spPr bwMode="auto">
            <a:xfrm>
              <a:off x="2112" y="1968"/>
              <a:ext cx="51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 smtClean="0"/>
                <a:t>A(3,3</a:t>
              </a:r>
              <a:r>
                <a:rPr lang="en-US" altLang="zh-CN" sz="2000" dirty="0"/>
                <a:t>)</a:t>
              </a:r>
            </a:p>
          </p:txBody>
        </p:sp>
        <p:sp>
          <p:nvSpPr>
            <p:cNvPr id="49" name="Text Box 20"/>
            <p:cNvSpPr txBox="1">
              <a:spLocks noChangeArrowheads="1"/>
            </p:cNvSpPr>
            <p:nvPr/>
          </p:nvSpPr>
          <p:spPr bwMode="auto">
            <a:xfrm>
              <a:off x="2684" y="3024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/>
                <a:t>x</a:t>
              </a:r>
            </a:p>
          </p:txBody>
        </p:sp>
        <p:sp>
          <p:nvSpPr>
            <p:cNvPr id="50" name="Text Box 21"/>
            <p:cNvSpPr txBox="1">
              <a:spLocks noChangeArrowheads="1"/>
            </p:cNvSpPr>
            <p:nvPr/>
          </p:nvSpPr>
          <p:spPr bwMode="auto">
            <a:xfrm>
              <a:off x="816" y="1488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/>
                <a:t>y</a:t>
              </a:r>
            </a:p>
          </p:txBody>
        </p:sp>
      </p:grp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3838575" y="3298825"/>
            <a:ext cx="1466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ea typeface="黑体" pitchFamily="2" charset="-122"/>
              </a:rPr>
              <a:t>I</a:t>
            </a:r>
            <a:r>
              <a:rPr lang="zh-CN" altLang="en-US" sz="2000">
                <a:ea typeface="黑体" pitchFamily="2" charset="-122"/>
              </a:rPr>
              <a:t>（</a:t>
            </a:r>
            <a:r>
              <a:rPr lang="en-US" altLang="zh-CN" sz="2000">
                <a:ea typeface="黑体" pitchFamily="2" charset="-122"/>
              </a:rPr>
              <a:t>1.75,2</a:t>
            </a:r>
            <a:r>
              <a:rPr lang="zh-CN" altLang="en-US" sz="2000">
                <a:ea typeface="黑体" pitchFamily="2" charset="-122"/>
              </a:rPr>
              <a:t>）</a:t>
            </a:r>
          </a:p>
        </p:txBody>
      </p:sp>
      <p:sp>
        <p:nvSpPr>
          <p:cNvPr id="53" name="Rectangle 26"/>
          <p:cNvSpPr>
            <a:spLocks noChangeArrowheads="1"/>
          </p:cNvSpPr>
          <p:nvPr/>
        </p:nvSpPr>
        <p:spPr bwMode="auto">
          <a:xfrm>
            <a:off x="1724025" y="3924300"/>
            <a:ext cx="1042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ea typeface="黑体" pitchFamily="2" charset="-122"/>
              </a:rPr>
              <a:t>J(0,0.6)</a:t>
            </a:r>
          </a:p>
        </p:txBody>
      </p:sp>
      <p:sp>
        <p:nvSpPr>
          <p:cNvPr id="55" name="Oval 27"/>
          <p:cNvSpPr>
            <a:spLocks noChangeArrowheads="1"/>
          </p:cNvSpPr>
          <p:nvPr/>
        </p:nvSpPr>
        <p:spPr bwMode="auto">
          <a:xfrm>
            <a:off x="3705225" y="33766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28"/>
          <p:cNvSpPr>
            <a:spLocks noChangeArrowheads="1"/>
          </p:cNvSpPr>
          <p:nvPr/>
        </p:nvSpPr>
        <p:spPr bwMode="auto">
          <a:xfrm>
            <a:off x="2724150" y="40624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5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857644" y="836736"/>
            <a:ext cx="7639391" cy="56010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提纲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975783" y="2811934"/>
            <a:ext cx="504056" cy="504056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5" name="椭圆 4"/>
          <p:cNvSpPr/>
          <p:nvPr/>
        </p:nvSpPr>
        <p:spPr>
          <a:xfrm>
            <a:off x="4266660" y="3676030"/>
            <a:ext cx="504056" cy="504056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3</a:t>
            </a:r>
            <a:endParaRPr lang="zh-CN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07618" y="3657349"/>
            <a:ext cx="3982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三维空间中的裁剪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9935" y="2793365"/>
            <a:ext cx="5666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多边形的裁剪</a:t>
            </a:r>
          </a:p>
        </p:txBody>
      </p:sp>
      <p:sp>
        <p:nvSpPr>
          <p:cNvPr id="7" name="椭圆 6"/>
          <p:cNvSpPr/>
          <p:nvPr/>
        </p:nvSpPr>
        <p:spPr>
          <a:xfrm>
            <a:off x="3651933" y="1926109"/>
            <a:ext cx="504056" cy="504056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36085" y="1907540"/>
            <a:ext cx="5666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真正的裁剪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411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编码方法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1828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Cohen-Sutherland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方法：基于编码的裁剪方法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1885949" y="2047875"/>
            <a:ext cx="8267701" cy="4648200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基本思想：对每条直线段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30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baseline="-30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baseline="-30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)p</a:t>
            </a:r>
            <a:r>
              <a:rPr lang="en-US" altLang="zh-CN" baseline="-30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baseline="-30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baseline="-30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分三种情况处理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(1)  直线段完全可见，“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简取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”之。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(2)  直线段完全不可见，“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简弃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”之。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(3) 直线段既不满足“简取”的条件，也不满足“简弃”的条件，需要对直线段按交点进行分段，分段后重复上述处理。 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 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2575" y="4762500"/>
            <a:ext cx="1285875" cy="12858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838825" y="5200650"/>
            <a:ext cx="352425" cy="228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352925" y="4762500"/>
            <a:ext cx="32956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371975" y="6057900"/>
            <a:ext cx="32956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 flipH="1" flipV="1">
            <a:off x="4171949" y="5467350"/>
            <a:ext cx="23812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 flipH="1" flipV="1">
            <a:off x="5457824" y="5486400"/>
            <a:ext cx="23812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001309" y="4053959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wxl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601509" y="4063484"/>
            <a:ext cx="52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wxr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829734" y="4549259"/>
            <a:ext cx="533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wyt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839259" y="5844659"/>
            <a:ext cx="57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wyb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087159" y="49207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简取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5048250" y="5505450"/>
            <a:ext cx="1257300" cy="6191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991659" y="52064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不能简弃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rot="5400000">
            <a:off x="6200778" y="5248279"/>
            <a:ext cx="1676400" cy="419099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124700" y="509801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简弃</a:t>
            </a:r>
            <a:endParaRPr lang="zh-CN" altLang="en-US" dirty="0">
              <a:solidFill>
                <a:srgbClr val="00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真正的裁剪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1828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裁剪问题：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857251" y="3733800"/>
            <a:ext cx="1543050" cy="723900"/>
          </a:xfrm>
          <a:prstGeom prst="wedgeRoundRectCallout">
            <a:avLst>
              <a:gd name="adj1" fmla="val 49785"/>
              <a:gd name="adj2" fmla="val 28164"/>
              <a:gd name="adj3" fmla="val 16667"/>
            </a:avLst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三维空间中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标注 31"/>
          <p:cNvSpPr/>
          <p:nvPr/>
        </p:nvSpPr>
        <p:spPr>
          <a:xfrm>
            <a:off x="10029826" y="2095500"/>
            <a:ext cx="1543050" cy="723900"/>
          </a:xfrm>
          <a:prstGeom prst="wedgeRoundRectCallout">
            <a:avLst>
              <a:gd name="adj1" fmla="val -95893"/>
              <a:gd name="adj2" fmla="val 30795"/>
              <a:gd name="adj3" fmla="val 16667"/>
            </a:avLst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多边形裁剪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2800350" y="2257426"/>
            <a:ext cx="1752600" cy="1695450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10999550">
            <a:off x="3400314" y="2100056"/>
            <a:ext cx="639407" cy="10481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3257550" y="2676525"/>
            <a:ext cx="65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立方体 37"/>
          <p:cNvSpPr/>
          <p:nvPr/>
        </p:nvSpPr>
        <p:spPr>
          <a:xfrm>
            <a:off x="4972050" y="2238376"/>
            <a:ext cx="1752600" cy="1695450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rot="10999550">
            <a:off x="5646688" y="2446460"/>
            <a:ext cx="485508" cy="6829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5429250" y="2657475"/>
            <a:ext cx="65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立方体 40"/>
          <p:cNvSpPr/>
          <p:nvPr/>
        </p:nvSpPr>
        <p:spPr>
          <a:xfrm>
            <a:off x="2800350" y="4391026"/>
            <a:ext cx="1752600" cy="1695450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3257550" y="4810125"/>
            <a:ext cx="65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rot="16200000" flipH="1">
            <a:off x="3076575" y="4610100"/>
            <a:ext cx="990600" cy="19050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立方体 43"/>
          <p:cNvSpPr/>
          <p:nvPr/>
        </p:nvSpPr>
        <p:spPr>
          <a:xfrm>
            <a:off x="4933950" y="4391026"/>
            <a:ext cx="1752600" cy="1695450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91150" y="4810125"/>
            <a:ext cx="65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16200000" flipH="1">
            <a:off x="5448300" y="4848225"/>
            <a:ext cx="590550" cy="11430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右箭头 46"/>
          <p:cNvSpPr/>
          <p:nvPr/>
        </p:nvSpPr>
        <p:spPr>
          <a:xfrm>
            <a:off x="7467600" y="5000625"/>
            <a:ext cx="45720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420100" y="4638675"/>
            <a:ext cx="1285875" cy="12858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16200000" flipH="1">
            <a:off x="8677275" y="4524375"/>
            <a:ext cx="990600" cy="19050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8896350" y="5076825"/>
            <a:ext cx="352425" cy="22860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rot="5400000">
            <a:off x="7643813" y="5776913"/>
            <a:ext cx="828675" cy="32385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10800000" flipV="1">
            <a:off x="8877300" y="5210175"/>
            <a:ext cx="1104900" cy="93345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等腰三角形 52"/>
          <p:cNvSpPr/>
          <p:nvPr/>
        </p:nvSpPr>
        <p:spPr>
          <a:xfrm rot="10999550">
            <a:off x="8791464" y="2252456"/>
            <a:ext cx="639407" cy="10481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420100" y="2600325"/>
            <a:ext cx="1285875" cy="12858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7486650" y="3086101"/>
            <a:ext cx="457200" cy="323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下箭头 55"/>
          <p:cNvSpPr/>
          <p:nvPr/>
        </p:nvSpPr>
        <p:spPr>
          <a:xfrm>
            <a:off x="8953500" y="4010025"/>
            <a:ext cx="276225" cy="2857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27" idx="3"/>
            <a:endCxn id="33" idx="2"/>
          </p:cNvCxnSpPr>
          <p:nvPr/>
        </p:nvCxnSpPr>
        <p:spPr>
          <a:xfrm flipV="1">
            <a:off x="2400301" y="3317082"/>
            <a:ext cx="400049" cy="778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27" idx="3"/>
          </p:cNvCxnSpPr>
          <p:nvPr/>
        </p:nvCxnSpPr>
        <p:spPr>
          <a:xfrm>
            <a:off x="2400301" y="4095750"/>
            <a:ext cx="380999" cy="1162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8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多边形的裁剪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1828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裁剪问题：</a:t>
            </a:r>
          </a:p>
        </p:txBody>
      </p:sp>
      <p:sp>
        <p:nvSpPr>
          <p:cNvPr id="53" name="等腰三角形 52"/>
          <p:cNvSpPr/>
          <p:nvPr/>
        </p:nvSpPr>
        <p:spPr>
          <a:xfrm rot="10999550">
            <a:off x="3876563" y="1480931"/>
            <a:ext cx="639407" cy="10481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505199" y="1828800"/>
            <a:ext cx="1285875" cy="12858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1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0275" y="3214688"/>
            <a:ext cx="81534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087901" y="577798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(a)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裁剪前</a:t>
            </a:r>
            <a:endParaRPr lang="zh-CN" altLang="en-US" dirty="0">
              <a:solidFill>
                <a:srgbClr val="0066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16801" y="5768459"/>
            <a:ext cx="21018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(b)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直接采用直线段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裁剪的结果</a:t>
            </a:r>
            <a:endParaRPr lang="zh-CN" altLang="en-US" dirty="0">
              <a:solidFill>
                <a:srgbClr val="0066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36151" y="5768459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(c)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正确的裁剪结果</a:t>
            </a:r>
            <a:endParaRPr lang="zh-CN" altLang="en-US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1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多边形的裁剪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5905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裁剪算法：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Sutherland-Hodgeman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多边形裁剪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16525" y="5448300"/>
            <a:ext cx="1899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(a)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左边界裁剪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输入：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ABCEDFGH</a:t>
            </a: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输出：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A12DEFGH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0318" y="5429250"/>
            <a:ext cx="2122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(b)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左边界裁剪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输入：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A12DEFGH</a:t>
            </a: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输出：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A134D56FGH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2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6988" y="2171700"/>
            <a:ext cx="360997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4113" y="2157413"/>
            <a:ext cx="334327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/>
        </p:nvCxnSpPr>
        <p:spPr>
          <a:xfrm rot="16200000" flipH="1">
            <a:off x="1843088" y="3690937"/>
            <a:ext cx="2924175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200000" flipH="1">
            <a:off x="7767150" y="2881799"/>
            <a:ext cx="0" cy="292320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38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多边形的裁剪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5905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裁剪算法：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Sutherland-Hodgeman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多边形裁剪</a:t>
            </a:r>
          </a:p>
        </p:txBody>
      </p:sp>
      <p:pic>
        <p:nvPicPr>
          <p:cNvPr id="393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613" y="1985963"/>
            <a:ext cx="380047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08936" y="5448300"/>
            <a:ext cx="2315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(c)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右边界裁剪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输入：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A134D56FGH</a:t>
            </a: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输出：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A134D5678GH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14138" y="5429250"/>
            <a:ext cx="2315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(d)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上边界裁剪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输入：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A134D5678GH</a:t>
            </a: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输出：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K34D56789IHJ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3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6963" y="2038350"/>
            <a:ext cx="402907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/>
        </p:nvCxnSpPr>
        <p:spPr>
          <a:xfrm rot="16200000" flipH="1">
            <a:off x="3624264" y="3967162"/>
            <a:ext cx="2924175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200000" flipH="1">
            <a:off x="8203350" y="1254974"/>
            <a:ext cx="0" cy="364320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00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多边形的裁剪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47800"/>
            <a:ext cx="7772400" cy="5905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逐边裁剪时遇到的四种情况：</a:t>
            </a:r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1919288" y="3700462"/>
            <a:ext cx="2600325" cy="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476500" y="2924175"/>
            <a:ext cx="15716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1810500" y="3590175"/>
            <a:ext cx="13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2957513" y="3652837"/>
            <a:ext cx="1819275" cy="361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486025" y="4257675"/>
            <a:ext cx="1200150" cy="476250"/>
          </a:xfrm>
          <a:prstGeom prst="line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4243388" y="3681412"/>
            <a:ext cx="2600325" cy="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800600" y="2905125"/>
            <a:ext cx="15716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>
            <a:off x="4134600" y="3571125"/>
            <a:ext cx="13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5281613" y="3633787"/>
            <a:ext cx="1819275" cy="361950"/>
          </a:xfrm>
          <a:prstGeom prst="line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810125" y="4238625"/>
            <a:ext cx="1200150" cy="476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5400000">
            <a:off x="6634163" y="3700462"/>
            <a:ext cx="2600325" cy="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7191375" y="2924175"/>
            <a:ext cx="1571625" cy="0"/>
          </a:xfrm>
          <a:prstGeom prst="line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6525375" y="3590175"/>
            <a:ext cx="133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>
            <a:off x="7672388" y="3652837"/>
            <a:ext cx="1819275" cy="361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00900" y="4257675"/>
            <a:ext cx="1200150" cy="476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8958263" y="3681412"/>
            <a:ext cx="2600325" cy="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9515475" y="2905125"/>
            <a:ext cx="15716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8849475" y="3571125"/>
            <a:ext cx="1332000" cy="0"/>
          </a:xfrm>
          <a:prstGeom prst="line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>
            <a:off x="9996488" y="3633787"/>
            <a:ext cx="1819275" cy="361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525000" y="4238625"/>
            <a:ext cx="1200150" cy="476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324909" y="25204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可见测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334309" y="524458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）输出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5401" y="410158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3649876" y="4587359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954551" y="44730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983501" y="452068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421651" y="2796659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820334" y="5216009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）输出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49184" y="5206484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）输出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610909" y="25204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可见测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11209" y="25490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可见测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54359" y="25299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可见测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401859" y="5196959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）不输出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841001" y="27014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9279151" y="27109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297951" y="2568059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9202951" y="3968234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5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39" grpId="1"/>
      <p:bldP spid="40" grpId="0"/>
      <p:bldP spid="40" grpId="1"/>
      <p:bldP spid="41" grpId="0"/>
      <p:bldP spid="42" grpId="0"/>
      <p:bldP spid="44" grpId="0"/>
      <p:bldP spid="45" grpId="0"/>
      <p:bldP spid="46" grpId="0"/>
      <p:bldP spid="47" grpId="0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多边形的裁剪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47800"/>
            <a:ext cx="7772400" cy="5905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Sutherland-Hodgeman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算法的问题：</a:t>
            </a:r>
          </a:p>
        </p:txBody>
      </p:sp>
      <p:pic>
        <p:nvPicPr>
          <p:cNvPr id="4372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3688" y="2305050"/>
            <a:ext cx="69818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3839259" y="501598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）裁剪前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96834" y="5025509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）裁剪后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8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913" y="1847850"/>
            <a:ext cx="69818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多边形的裁剪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323975"/>
            <a:ext cx="7772400" cy="5905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Sutherland-Hodgeman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算法的问题：</a:t>
            </a:r>
          </a:p>
        </p:txBody>
      </p:sp>
      <p:sp>
        <p:nvSpPr>
          <p:cNvPr id="6" name="矩形 5"/>
          <p:cNvSpPr/>
          <p:nvPr/>
        </p:nvSpPr>
        <p:spPr>
          <a:xfrm>
            <a:off x="1883172" y="4425433"/>
            <a:ext cx="89848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解决方案：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将凹多边形分割成两个或更多的凸多边形，然后分别处理各个凸多边形。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Sutherland-Hodgeman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算法，沿着任何一个裁剪窗口边界检查顶点表，正确地连接顶点对。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：采用其他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多边形裁剪方法，如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Weiler-Atherton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算法。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10800000" flipV="1">
            <a:off x="3419476" y="2695574"/>
            <a:ext cx="1628779" cy="1381126"/>
          </a:xfrm>
          <a:prstGeom prst="line">
            <a:avLst/>
          </a:prstGeom>
          <a:ln w="28575">
            <a:solidFill>
              <a:srgbClr val="00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839259" y="419683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）裁剪前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96834" y="4206359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）裁剪后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80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多边形的裁剪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47800"/>
            <a:ext cx="7772400" cy="5905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Weiler-Atherton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算法：</a:t>
            </a:r>
          </a:p>
        </p:txBody>
      </p:sp>
      <p:sp>
        <p:nvSpPr>
          <p:cNvPr id="435201" name="Rectangle 1"/>
          <p:cNvSpPr>
            <a:spLocks noChangeArrowheads="1"/>
          </p:cNvSpPr>
          <p:nvPr/>
        </p:nvSpPr>
        <p:spPr bwMode="auto">
          <a:xfrm>
            <a:off x="1676400" y="1828711"/>
            <a:ext cx="78295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假定按顺时针方向处理顶点，且将多边形定义为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Ps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，窗口矩形为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Pw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算法从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Ps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的任一点出发，跟踪检测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Ps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的每一条边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pic>
        <p:nvPicPr>
          <p:cNvPr id="439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1963" y="2943225"/>
            <a:ext cx="37052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5040005" y="5549384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按顺时针方向处理顶点</a:t>
            </a:r>
            <a:endParaRPr lang="zh-CN" altLang="en-US" sz="1600" dirty="0">
              <a:solidFill>
                <a:srgbClr val="0066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84484" y="3692009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Ps</a:t>
            </a:r>
            <a:endParaRPr lang="zh-CN" altLang="en-US" dirty="0">
              <a:solidFill>
                <a:srgbClr val="0066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6688" y="4025384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Pw</a:t>
            </a:r>
            <a:endParaRPr lang="zh-CN" altLang="en-US" dirty="0">
              <a:solidFill>
                <a:srgbClr val="0066FF"/>
              </a:solidFill>
            </a:endParaRPr>
          </a:p>
        </p:txBody>
      </p:sp>
      <p:cxnSp>
        <p:nvCxnSpPr>
          <p:cNvPr id="14" name="直接连接符 13"/>
          <p:cNvCxnSpPr>
            <a:endCxn id="10" idx="1"/>
          </p:cNvCxnSpPr>
          <p:nvPr/>
        </p:nvCxnSpPr>
        <p:spPr>
          <a:xfrm flipV="1">
            <a:off x="7458075" y="3876675"/>
            <a:ext cx="726409" cy="47625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876675" y="4352926"/>
            <a:ext cx="552450" cy="476249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3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多边形的裁剪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657348" y="1369516"/>
            <a:ext cx="95345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Weiler-Atherton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算法步骤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endParaRPr lang="zh-CN" altLang="en-US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(1)</a:t>
            </a:r>
            <a:r>
              <a:rPr lang="zh-CN" altLang="en-US" sz="1600" u="sng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由不可见侧进入可见侧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，则输出可见直线段，转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(3)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；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(2)</a:t>
            </a:r>
            <a:r>
              <a:rPr lang="zh-CN" altLang="en-US" sz="1600" u="sng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由可见侧进入不可见侧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，则从当前交点开始，沿窗口边界顺时针检测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Pw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的边，找到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Pw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最靠近当前交点的另一交点，输出可见直线段和由当前交点到另一交点之间窗口边界上的线段，然后返回处理的当前交点；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(3)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沿着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处理各条边，直到处理完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的每一条边，回到起点为止。</a:t>
            </a:r>
            <a:endParaRPr lang="zh-CN" altLang="en-US" sz="1600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0925" y="3714750"/>
            <a:ext cx="56007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848784" y="6092309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）裁剪前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53959" y="6101834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）裁剪后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0800000" flipV="1">
            <a:off x="6819901" y="2066925"/>
            <a:ext cx="1876427" cy="18669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134225" y="1590675"/>
            <a:ext cx="31051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115175" y="2781300"/>
            <a:ext cx="31051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6872288" y="2224088"/>
            <a:ext cx="22383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8053388" y="2214564"/>
            <a:ext cx="22383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三维空间中的裁剪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5905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Cohen-Sutherland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裁剪的推广</a:t>
            </a:r>
          </a:p>
        </p:txBody>
      </p:sp>
      <p:sp>
        <p:nvSpPr>
          <p:cNvPr id="8" name="矩形 7"/>
          <p:cNvSpPr/>
          <p:nvPr/>
        </p:nvSpPr>
        <p:spPr>
          <a:xfrm>
            <a:off x="7991475" y="1590675"/>
            <a:ext cx="1190625" cy="11906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7591425" y="1581150"/>
            <a:ext cx="1590675" cy="1590675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81900" y="1981200"/>
            <a:ext cx="1190625" cy="11906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734175" y="1981200"/>
            <a:ext cx="31051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15125" y="3171825"/>
            <a:ext cx="31051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6472238" y="2614613"/>
            <a:ext cx="22383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7653338" y="2605089"/>
            <a:ext cx="22383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10800000" flipV="1">
            <a:off x="6743701" y="952500"/>
            <a:ext cx="1876427" cy="18669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0800000" flipV="1">
            <a:off x="8058151" y="838200"/>
            <a:ext cx="1876427" cy="18669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0800000" flipV="1">
            <a:off x="7972426" y="2105025"/>
            <a:ext cx="1876427" cy="18669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315451" y="5076826"/>
            <a:ext cx="514350" cy="438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D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0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91576" y="5076826"/>
            <a:ext cx="514350" cy="438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66FF"/>
                </a:solidFill>
              </a:rPr>
              <a:t>D</a:t>
            </a:r>
            <a:r>
              <a:rPr lang="en-US" altLang="zh-CN" baseline="-25000" dirty="0" smtClean="0">
                <a:solidFill>
                  <a:srgbClr val="0066FF"/>
                </a:solidFill>
              </a:rPr>
              <a:t>1</a:t>
            </a:r>
            <a:endParaRPr lang="zh-CN" altLang="en-US" baseline="-25000" dirty="0">
              <a:solidFill>
                <a:srgbClr val="0066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267701" y="5076826"/>
            <a:ext cx="514350" cy="438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D</a:t>
            </a:r>
            <a:r>
              <a:rPr lang="en-US" altLang="zh-CN" baseline="-25000" dirty="0" smtClean="0">
                <a:solidFill>
                  <a:srgbClr val="00B050"/>
                </a:solidFill>
              </a:rPr>
              <a:t>2</a:t>
            </a:r>
            <a:endParaRPr lang="zh-CN" altLang="en-US" baseline="-25000" dirty="0">
              <a:solidFill>
                <a:srgbClr val="00B05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43826" y="5076826"/>
            <a:ext cx="514350" cy="438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3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29801" y="4162426"/>
            <a:ext cx="514350" cy="438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D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0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305926" y="4162426"/>
            <a:ext cx="514350" cy="438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66FF"/>
                </a:solidFill>
              </a:rPr>
              <a:t>D</a:t>
            </a:r>
            <a:r>
              <a:rPr lang="en-US" altLang="zh-CN" baseline="-25000" dirty="0" smtClean="0">
                <a:solidFill>
                  <a:srgbClr val="0066FF"/>
                </a:solidFill>
              </a:rPr>
              <a:t>1</a:t>
            </a:r>
            <a:endParaRPr lang="zh-CN" altLang="en-US" baseline="-25000" dirty="0">
              <a:solidFill>
                <a:srgbClr val="0066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82051" y="4162426"/>
            <a:ext cx="514350" cy="438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D</a:t>
            </a:r>
            <a:r>
              <a:rPr lang="en-US" altLang="zh-CN" baseline="-25000" dirty="0" smtClean="0">
                <a:solidFill>
                  <a:srgbClr val="00B050"/>
                </a:solidFill>
              </a:rPr>
              <a:t>2</a:t>
            </a:r>
            <a:endParaRPr lang="zh-CN" altLang="en-US" baseline="-25000" dirty="0">
              <a:solidFill>
                <a:srgbClr val="00B05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258176" y="4162426"/>
            <a:ext cx="514350" cy="438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3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734301" y="4162426"/>
            <a:ext cx="514350" cy="4381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4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10426" y="4162426"/>
            <a:ext cx="514350" cy="43815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5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38" name="下箭头 37"/>
          <p:cNvSpPr/>
          <p:nvPr/>
        </p:nvSpPr>
        <p:spPr>
          <a:xfrm flipV="1">
            <a:off x="8686800" y="4676774"/>
            <a:ext cx="190500" cy="3333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095625" y="2828925"/>
            <a:ext cx="1381125" cy="1076325"/>
          </a:xfrm>
          <a:prstGeom prst="rect">
            <a:avLst/>
          </a:prstGeom>
          <a:solidFill>
            <a:srgbClr val="BBE4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1914525" y="2828925"/>
            <a:ext cx="37338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1885950" y="3905250"/>
            <a:ext cx="37338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1828800" y="3457576"/>
            <a:ext cx="25336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rot="5400000">
            <a:off x="3209925" y="3467101"/>
            <a:ext cx="25336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458259" y="34919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窗口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401109" y="31871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91584" y="22727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391584" y="41777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58409" y="31967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648884" y="22823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48884" y="41873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96184" y="320623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086659" y="229183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86659" y="419683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43934" y="4873109"/>
            <a:ext cx="1370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1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编码方法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1828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Cohen-Sutherland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方法：基于编码的裁剪方法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1885949" y="2047875"/>
            <a:ext cx="9172575" cy="4648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编码：对于任一端点(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x,y)，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根据其坐标所在的区域，赋予一个4位的二进制码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0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编码规则如下：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若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x&lt;wxl，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则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0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=1，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否则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0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=0；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若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x&gt;wxr，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则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=1，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否则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=0；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若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y&lt;wyb，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则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=1，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否则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139D1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=0；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若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y&gt;wyt，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则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=1，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否则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=0。 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62900" y="3438525"/>
            <a:ext cx="1381125" cy="1076325"/>
          </a:xfrm>
          <a:prstGeom prst="rect">
            <a:avLst/>
          </a:prstGeom>
          <a:solidFill>
            <a:srgbClr val="BBE4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6781800" y="3438525"/>
            <a:ext cx="37338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753225" y="4514850"/>
            <a:ext cx="37338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6696075" y="4067176"/>
            <a:ext cx="25336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8077200" y="4076701"/>
            <a:ext cx="25336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325534" y="41015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窗口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68384" y="37967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58859" y="28823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58859" y="47873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525684" y="38063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16159" y="28919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16159" y="47969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963459" y="381583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53934" y="290143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53934" y="480643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11209" y="5482709"/>
            <a:ext cx="1370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81694" y="3282494"/>
            <a:ext cx="533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wyt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065294" y="4330184"/>
            <a:ext cx="57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wyb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707562" y="2425184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wxl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9108643" y="2548265"/>
            <a:ext cx="52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wxr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三维空间中的裁剪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5905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Liang-Barsky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裁剪的推广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480585" y="2371725"/>
          <a:ext cx="5215491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70" name="Visio" r:id="rId3" imgW="3818880" imgH="2237760" progId="">
                  <p:embed/>
                </p:oleObj>
              </mc:Choice>
              <mc:Fallback>
                <p:oleObj name="Visio" r:id="rId3" imgW="3818880" imgH="2237760" progId="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585" y="2371725"/>
                        <a:ext cx="5215491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558322" y="3256609"/>
            <a:ext cx="195167" cy="30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endParaRPr lang="en-US" altLang="zh-CN" baseline="-25000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908131" y="3815552"/>
            <a:ext cx="208075" cy="30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J</a:t>
            </a:r>
            <a:endParaRPr lang="en-US" altLang="zh-CN" baseline="-25000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223244" y="4569032"/>
            <a:ext cx="195167" cy="30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endParaRPr lang="en-US" altLang="zh-CN" baseline="-25000" dirty="0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864300" y="3911808"/>
            <a:ext cx="208075" cy="30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J</a:t>
            </a:r>
            <a:endParaRPr lang="en-US" altLang="zh-CN" baseline="-25000" dirty="0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2441853" y="2431157"/>
            <a:ext cx="332360" cy="302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>
                <a:ea typeface="黑体" pitchFamily="2" charset="-122"/>
              </a:rPr>
              <a:t>左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975821" y="2424615"/>
            <a:ext cx="332360" cy="30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>
                <a:ea typeface="黑体" pitchFamily="2" charset="-122"/>
              </a:rPr>
              <a:t>右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933451" y="3994565"/>
            <a:ext cx="332360" cy="30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>
                <a:ea typeface="黑体" pitchFamily="2" charset="-122"/>
              </a:rPr>
              <a:t>下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933451" y="2789628"/>
            <a:ext cx="332360" cy="302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>
                <a:ea typeface="黑体" pitchFamily="2" charset="-122"/>
              </a:rPr>
              <a:t>上</a:t>
            </a:r>
          </a:p>
        </p:txBody>
      </p:sp>
      <p:sp>
        <p:nvSpPr>
          <p:cNvPr id="18" name="Oval 19"/>
          <p:cNvSpPr>
            <a:spLocks noChangeArrowheads="1"/>
          </p:cNvSpPr>
          <p:nvPr/>
        </p:nvSpPr>
        <p:spPr bwMode="auto">
          <a:xfrm>
            <a:off x="2533429" y="2957536"/>
            <a:ext cx="368152" cy="439586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20"/>
          <p:cNvSpPr>
            <a:spLocks noChangeArrowheads="1"/>
          </p:cNvSpPr>
          <p:nvPr/>
        </p:nvSpPr>
        <p:spPr bwMode="auto">
          <a:xfrm>
            <a:off x="2018858" y="2778332"/>
            <a:ext cx="368152" cy="439586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Oval 21"/>
          <p:cNvSpPr>
            <a:spLocks noChangeArrowheads="1"/>
          </p:cNvSpPr>
          <p:nvPr/>
        </p:nvSpPr>
        <p:spPr bwMode="auto">
          <a:xfrm>
            <a:off x="2854843" y="3046803"/>
            <a:ext cx="368152" cy="439586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Oval 22"/>
          <p:cNvSpPr>
            <a:spLocks noChangeArrowheads="1"/>
          </p:cNvSpPr>
          <p:nvPr/>
        </p:nvSpPr>
        <p:spPr bwMode="auto">
          <a:xfrm>
            <a:off x="5045787" y="3724514"/>
            <a:ext cx="368152" cy="439586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23"/>
          <p:cNvSpPr>
            <a:spLocks noChangeArrowheads="1"/>
          </p:cNvSpPr>
          <p:nvPr/>
        </p:nvSpPr>
        <p:spPr bwMode="auto">
          <a:xfrm>
            <a:off x="4256112" y="3475333"/>
            <a:ext cx="368152" cy="439586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Oval 24"/>
          <p:cNvSpPr>
            <a:spLocks noChangeArrowheads="1"/>
          </p:cNvSpPr>
          <p:nvPr/>
        </p:nvSpPr>
        <p:spPr bwMode="auto">
          <a:xfrm>
            <a:off x="5990451" y="4068946"/>
            <a:ext cx="368152" cy="439586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rot="10800000" flipV="1">
            <a:off x="6819901" y="2066925"/>
            <a:ext cx="1876427" cy="18669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134225" y="1590675"/>
            <a:ext cx="31051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115175" y="2781300"/>
            <a:ext cx="31051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5400000">
            <a:off x="6872288" y="2224088"/>
            <a:ext cx="22383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8053388" y="2214564"/>
            <a:ext cx="22383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991475" y="1590675"/>
            <a:ext cx="1190625" cy="11906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30"/>
          <p:cNvSpPr/>
          <p:nvPr/>
        </p:nvSpPr>
        <p:spPr>
          <a:xfrm>
            <a:off x="7591425" y="1581150"/>
            <a:ext cx="1590675" cy="1590675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581900" y="1981200"/>
            <a:ext cx="1190625" cy="11906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6734175" y="1981200"/>
            <a:ext cx="31051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715125" y="3171825"/>
            <a:ext cx="31051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>
            <a:off x="6472238" y="2614613"/>
            <a:ext cx="22383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>
            <a:off x="7653338" y="2605089"/>
            <a:ext cx="22383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10800000" flipV="1">
            <a:off x="6743701" y="952500"/>
            <a:ext cx="1876427" cy="18669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10800000" flipV="1">
            <a:off x="8058151" y="838200"/>
            <a:ext cx="1876427" cy="18669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0800000" flipV="1">
            <a:off x="7972426" y="2105025"/>
            <a:ext cx="1876427" cy="18669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7019925" y="2514600"/>
            <a:ext cx="962025" cy="609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9191625" y="1428750"/>
            <a:ext cx="504825" cy="2952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7886700" y="2457450"/>
            <a:ext cx="133350" cy="13335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991600" y="1733550"/>
            <a:ext cx="133350" cy="13335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7172325" y="5305425"/>
            <a:ext cx="26098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=max(0,u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=min(1,u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6924675" y="4314825"/>
            <a:ext cx="3276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=max(0,u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k|pk&lt;0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=min(1,u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,u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k|pk&gt;0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下箭头 56"/>
          <p:cNvSpPr/>
          <p:nvPr/>
        </p:nvSpPr>
        <p:spPr>
          <a:xfrm flipV="1">
            <a:off x="8334375" y="4933949"/>
            <a:ext cx="190500" cy="3333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6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三维空间中的裁剪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59055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三维形体裁剪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问题：</a:t>
            </a:r>
            <a:endParaRPr lang="en-US" altLang="zh-CN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Sutherland-Hodgeman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算法的推广</a:t>
            </a:r>
          </a:p>
        </p:txBody>
      </p:sp>
      <p:pic>
        <p:nvPicPr>
          <p:cNvPr id="396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7063" y="2919413"/>
            <a:ext cx="168592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等腰三角形 7"/>
          <p:cNvSpPr/>
          <p:nvPr/>
        </p:nvSpPr>
        <p:spPr>
          <a:xfrm rot="10999550">
            <a:off x="4143263" y="2776329"/>
            <a:ext cx="639407" cy="10481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771899" y="3124198"/>
            <a:ext cx="1285875" cy="12858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64371" y="469213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逐边裁剪</a:t>
            </a:r>
            <a:endParaRPr lang="zh-CN" altLang="en-US" sz="1600" b="1" dirty="0">
              <a:solidFill>
                <a:srgbClr val="0066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21946" y="466355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逐面裁剪</a:t>
            </a:r>
            <a:endParaRPr lang="zh-CN" altLang="en-US" sz="1600" b="1" dirty="0">
              <a:solidFill>
                <a:srgbClr val="0066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40472" y="5101708"/>
            <a:ext cx="2641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逐边裁剪多边形：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逐边裁剪多边形的每条边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输出：顶点序列构成多边形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683771" y="5092183"/>
            <a:ext cx="3231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逐面逐个裁剪多个多边形：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逐面裁剪多边形的每条边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输出：顶点序列，构成多面体</a:t>
            </a:r>
            <a:endParaRPr lang="zh-CN" altLang="en-US" sz="1600" dirty="0"/>
          </a:p>
        </p:txBody>
      </p:sp>
      <p:pic>
        <p:nvPicPr>
          <p:cNvPr id="15" name="图片 14" descr="20线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0924" y="952499"/>
            <a:ext cx="1990725" cy="183258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448368" y="1044059"/>
            <a:ext cx="2019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5.3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用多边形表面模型逼近曲面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对应存储：顶点表、边表、多边形表以及翼边结构</a:t>
            </a:r>
            <a:endParaRPr lang="zh-CN" altLang="en-US" sz="1600" dirty="0"/>
          </a:p>
        </p:txBody>
      </p:sp>
      <p:pic>
        <p:nvPicPr>
          <p:cNvPr id="442370" name="Picture 2" descr="https://gss0.bdstatic.com/-4o3dSag_xI4khGkpoWK1HF6hhy/baike/c0%3Dbaike116%2C5%2C5%2C116%2C38/sign=c94254913901213fdb3e468e358e5db4/3b292df5e0fe9925f863091834a85edf8db1710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5826" y="949325"/>
            <a:ext cx="1425574" cy="1830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20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2673496" y="1914944"/>
            <a:ext cx="1229715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3918951" y="214615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5637388" y="21408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6100572" y="1904434"/>
            <a:ext cx="1224467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838255" y="1899179"/>
            <a:ext cx="1229731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7350473" y="2140894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4401535" y="1928913"/>
            <a:ext cx="122446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几何着色器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382197" y="2780724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016892" y="275024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979287" y="277591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59087" y="275827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顶点增删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22322" y="2751849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模型变换   视图变换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909298" y="276468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投影变换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940213" y="276468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rot="16200000" flipH="1">
            <a:off x="3224464" y="2252316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200000" flipH="1">
            <a:off x="4897656" y="223146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200000" flipH="1">
            <a:off x="6647850" y="220098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680819" y="1780674"/>
            <a:ext cx="1511307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7"/>
          <p:cNvGrpSpPr/>
          <p:nvPr/>
        </p:nvGrpSpPr>
        <p:grpSpPr>
          <a:xfrm>
            <a:off x="7044247" y="4260785"/>
            <a:ext cx="1485441" cy="946483"/>
            <a:chOff x="6262896" y="4293840"/>
            <a:chExt cx="742835" cy="741146"/>
          </a:xfrm>
        </p:grpSpPr>
        <p:sp>
          <p:nvSpPr>
            <p:cNvPr id="75" name="矩形 74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右箭头 77"/>
          <p:cNvSpPr/>
          <p:nvPr/>
        </p:nvSpPr>
        <p:spPr>
          <a:xfrm>
            <a:off x="5544144" y="4581624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7066720" y="5818301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433889" y="518383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453590" y="396945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右箭头 81"/>
          <p:cNvSpPr/>
          <p:nvPr/>
        </p:nvSpPr>
        <p:spPr>
          <a:xfrm>
            <a:off x="2356595" y="4474140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2261302" y="418924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77290" y="4281640"/>
            <a:ext cx="741146" cy="741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flipV="1">
            <a:off x="4137173" y="4608898"/>
            <a:ext cx="308008" cy="16363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502935" y="4379492"/>
            <a:ext cx="117190" cy="1524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277194" y="356036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规范化的观察空间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（修剪空间）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立方体 87"/>
          <p:cNvSpPr/>
          <p:nvPr/>
        </p:nvSpPr>
        <p:spPr>
          <a:xfrm>
            <a:off x="3877375" y="4041003"/>
            <a:ext cx="981777" cy="981777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/>
          <p:nvPr/>
        </p:nvCxnSpPr>
        <p:spPr>
          <a:xfrm rot="16200000" flipV="1">
            <a:off x="3550117" y="4637771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3546729" y="4530384"/>
            <a:ext cx="16781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4147041" y="3593154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92" name="矩形 91"/>
          <p:cNvSpPr/>
          <p:nvPr/>
        </p:nvSpPr>
        <p:spPr>
          <a:xfrm>
            <a:off x="5052968" y="4539132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sp>
        <p:nvSpPr>
          <p:cNvPr id="93" name="矩形 92"/>
          <p:cNvSpPr/>
          <p:nvPr/>
        </p:nvSpPr>
        <p:spPr>
          <a:xfrm>
            <a:off x="3026538" y="4790804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(-1,-1,1)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4" name="直接箭头连接符 93"/>
          <p:cNvCxnSpPr/>
          <p:nvPr/>
        </p:nvCxnSpPr>
        <p:spPr>
          <a:xfrm rot="10800000" flipV="1">
            <a:off x="3299856" y="4531893"/>
            <a:ext cx="1087656" cy="10106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105907" y="5401100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96" name="矩形 95"/>
          <p:cNvSpPr/>
          <p:nvPr/>
        </p:nvSpPr>
        <p:spPr>
          <a:xfrm>
            <a:off x="4718977" y="3740044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(1, 1,-1)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494925" y="5634606"/>
            <a:ext cx="1702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观察坐标系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328029" y="5635284"/>
            <a:ext cx="27576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148718" y="561545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cxnSp>
        <p:nvCxnSpPr>
          <p:cNvPr id="48" name="直接箭头连接符 47"/>
          <p:cNvCxnSpPr/>
          <p:nvPr/>
        </p:nvCxnSpPr>
        <p:spPr>
          <a:xfrm rot="16200000" flipV="1">
            <a:off x="5512267" y="483779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109191" y="379317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8534400" y="4505325"/>
            <a:ext cx="1162050" cy="361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 flipH="1">
            <a:off x="9676715" y="4282559"/>
            <a:ext cx="1077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视口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 flipH="1">
            <a:off x="9514790" y="4968359"/>
            <a:ext cx="1077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Z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坐标呢？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1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2673496" y="1914944"/>
            <a:ext cx="1229715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3918951" y="214615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5637388" y="21408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6100572" y="1904434"/>
            <a:ext cx="1224467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838255" y="1899179"/>
            <a:ext cx="1229731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7350473" y="2140894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4401535" y="1928913"/>
            <a:ext cx="122446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几何着色器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382197" y="2780724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016892" y="275024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979287" y="277591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59087" y="275827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顶点增删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22322" y="2751849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模型变换   视图变换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909298" y="276468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投影变换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940213" y="276468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rot="16200000" flipH="1">
            <a:off x="3224464" y="2252316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16200000" flipH="1">
            <a:off x="4897656" y="223146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16200000" flipH="1">
            <a:off x="6647850" y="220098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680819" y="1780674"/>
            <a:ext cx="1511307" cy="7507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右箭头 77"/>
          <p:cNvSpPr/>
          <p:nvPr/>
        </p:nvSpPr>
        <p:spPr>
          <a:xfrm>
            <a:off x="5544144" y="4581624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右箭头 81"/>
          <p:cNvSpPr/>
          <p:nvPr/>
        </p:nvSpPr>
        <p:spPr>
          <a:xfrm>
            <a:off x="2356595" y="4474140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2261302" y="418924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77290" y="4281640"/>
            <a:ext cx="741146" cy="741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flipV="1">
            <a:off x="4137173" y="4608898"/>
            <a:ext cx="308008" cy="16363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502935" y="4379492"/>
            <a:ext cx="117190" cy="1524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87"/>
          <p:cNvSpPr/>
          <p:nvPr/>
        </p:nvSpPr>
        <p:spPr>
          <a:xfrm>
            <a:off x="3877375" y="4041003"/>
            <a:ext cx="981777" cy="981777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/>
          <p:nvPr/>
        </p:nvCxnSpPr>
        <p:spPr>
          <a:xfrm rot="16200000" flipV="1">
            <a:off x="3550117" y="4637771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3546729" y="4530384"/>
            <a:ext cx="16781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4147041" y="3593154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92" name="矩形 91"/>
          <p:cNvSpPr/>
          <p:nvPr/>
        </p:nvSpPr>
        <p:spPr>
          <a:xfrm>
            <a:off x="5052968" y="4539132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sp>
        <p:nvSpPr>
          <p:cNvPr id="93" name="矩形 92"/>
          <p:cNvSpPr/>
          <p:nvPr/>
        </p:nvSpPr>
        <p:spPr>
          <a:xfrm>
            <a:off x="3026538" y="4790804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(-1,-1,1)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4" name="直接箭头连接符 93"/>
          <p:cNvCxnSpPr/>
          <p:nvPr/>
        </p:nvCxnSpPr>
        <p:spPr>
          <a:xfrm rot="10800000" flipV="1">
            <a:off x="3299856" y="4531893"/>
            <a:ext cx="1087656" cy="10106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105907" y="5401100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96" name="矩形 95"/>
          <p:cNvSpPr/>
          <p:nvPr/>
        </p:nvSpPr>
        <p:spPr>
          <a:xfrm>
            <a:off x="4718977" y="3740044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(1, 1,-1)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494925" y="5634606"/>
            <a:ext cx="1702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观察坐标系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rot="5400000" flipH="1" flipV="1">
            <a:off x="6481008" y="4069179"/>
            <a:ext cx="1769646" cy="155608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立方体 54"/>
          <p:cNvSpPr/>
          <p:nvPr/>
        </p:nvSpPr>
        <p:spPr>
          <a:xfrm>
            <a:off x="7019926" y="4114800"/>
            <a:ext cx="1762124" cy="1238250"/>
          </a:xfrm>
          <a:prstGeom prst="cube">
            <a:avLst>
              <a:gd name="adj" fmla="val 24231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7"/>
          <p:cNvGrpSpPr/>
          <p:nvPr/>
        </p:nvGrpSpPr>
        <p:grpSpPr>
          <a:xfrm>
            <a:off x="7006147" y="4403660"/>
            <a:ext cx="1485441" cy="946483"/>
            <a:chOff x="6262896" y="4293840"/>
            <a:chExt cx="742835" cy="741146"/>
          </a:xfrm>
        </p:grpSpPr>
        <p:sp>
          <p:nvSpPr>
            <p:cNvPr id="58" name="矩形 57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矩形 98"/>
          <p:cNvSpPr/>
          <p:nvPr/>
        </p:nvSpPr>
        <p:spPr>
          <a:xfrm>
            <a:off x="7209595" y="580877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805364" y="53171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510740" y="427425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2" name="直接箭头连接符 101"/>
          <p:cNvCxnSpPr/>
          <p:nvPr/>
        </p:nvCxnSpPr>
        <p:spPr>
          <a:xfrm rot="16200000" flipV="1">
            <a:off x="5788492" y="493304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8796293" y="563450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cxnSp>
        <p:nvCxnSpPr>
          <p:cNvPr id="104" name="直接箭头连接符 103"/>
          <p:cNvCxnSpPr/>
          <p:nvPr/>
        </p:nvCxnSpPr>
        <p:spPr>
          <a:xfrm>
            <a:off x="6594729" y="5730534"/>
            <a:ext cx="21587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/>
          <p:cNvSpPr/>
          <p:nvPr/>
        </p:nvSpPr>
        <p:spPr>
          <a:xfrm>
            <a:off x="6642591" y="381222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106" name="矩形 105"/>
          <p:cNvSpPr/>
          <p:nvPr/>
        </p:nvSpPr>
        <p:spPr>
          <a:xfrm>
            <a:off x="8144632" y="361992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107" name="矩形 106"/>
          <p:cNvSpPr/>
          <p:nvPr/>
        </p:nvSpPr>
        <p:spPr>
          <a:xfrm>
            <a:off x="6405314" y="56981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圆角矩形标注 107"/>
          <p:cNvSpPr/>
          <p:nvPr/>
        </p:nvSpPr>
        <p:spPr>
          <a:xfrm>
            <a:off x="9153525" y="4724400"/>
            <a:ext cx="1047750" cy="790575"/>
          </a:xfrm>
          <a:prstGeom prst="wedgeRoundRectCallout">
            <a:avLst>
              <a:gd name="adj1" fmla="val -133561"/>
              <a:gd name="adj2" fmla="val 7093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左手系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277194" y="356036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规范化的观察空间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（修剪空间）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50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99" grpId="0"/>
      <p:bldP spid="106" grpId="0"/>
      <p:bldP spid="10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78" name="右箭头 77"/>
          <p:cNvSpPr/>
          <p:nvPr/>
        </p:nvSpPr>
        <p:spPr>
          <a:xfrm>
            <a:off x="5563194" y="3390999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3896340" y="3091015"/>
            <a:ext cx="741146" cy="7411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flipV="1">
            <a:off x="4156223" y="3418273"/>
            <a:ext cx="308008" cy="16363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521985" y="3188867"/>
            <a:ext cx="117190" cy="1524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915244" y="153153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屏幕映射：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立方体 87"/>
          <p:cNvSpPr/>
          <p:nvPr/>
        </p:nvSpPr>
        <p:spPr>
          <a:xfrm>
            <a:off x="3896425" y="2850378"/>
            <a:ext cx="981777" cy="981777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/>
          <p:nvPr/>
        </p:nvCxnSpPr>
        <p:spPr>
          <a:xfrm rot="16200000" flipV="1">
            <a:off x="3569167" y="344714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3565779" y="3339759"/>
            <a:ext cx="1678182" cy="11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4166091" y="240252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92" name="矩形 91"/>
          <p:cNvSpPr/>
          <p:nvPr/>
        </p:nvSpPr>
        <p:spPr>
          <a:xfrm>
            <a:off x="5072018" y="334850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sp>
        <p:nvSpPr>
          <p:cNvPr id="93" name="矩形 92"/>
          <p:cNvSpPr/>
          <p:nvPr/>
        </p:nvSpPr>
        <p:spPr>
          <a:xfrm>
            <a:off x="3045588" y="360017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(-1,-1,1)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4" name="直接箭头连接符 93"/>
          <p:cNvCxnSpPr/>
          <p:nvPr/>
        </p:nvCxnSpPr>
        <p:spPr>
          <a:xfrm rot="10800000" flipV="1">
            <a:off x="3318906" y="3341268"/>
            <a:ext cx="1087656" cy="10106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124957" y="421047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96" name="矩形 95"/>
          <p:cNvSpPr/>
          <p:nvPr/>
        </p:nvSpPr>
        <p:spPr>
          <a:xfrm>
            <a:off x="4738027" y="254941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(1, 1,-1)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513975" y="4443981"/>
            <a:ext cx="1702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观察坐标系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153493" y="1436287"/>
            <a:ext cx="735258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裁剪空间向屏幕空间的映射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rot="5400000" flipH="1" flipV="1">
            <a:off x="6338133" y="2754729"/>
            <a:ext cx="1769646" cy="155608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立方体 27"/>
          <p:cNvSpPr/>
          <p:nvPr/>
        </p:nvSpPr>
        <p:spPr>
          <a:xfrm>
            <a:off x="6877051" y="2800350"/>
            <a:ext cx="1762124" cy="1238250"/>
          </a:xfrm>
          <a:prstGeom prst="cube">
            <a:avLst>
              <a:gd name="adj" fmla="val 24231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57"/>
          <p:cNvGrpSpPr/>
          <p:nvPr/>
        </p:nvGrpSpPr>
        <p:grpSpPr>
          <a:xfrm>
            <a:off x="6863272" y="3089210"/>
            <a:ext cx="1485441" cy="946483"/>
            <a:chOff x="6262896" y="4293840"/>
            <a:chExt cx="742835" cy="741146"/>
          </a:xfrm>
        </p:grpSpPr>
        <p:sp>
          <p:nvSpPr>
            <p:cNvPr id="30" name="矩形 29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7066720" y="449432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屏幕坐标系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62489" y="400273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67865" y="295980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rot="16200000" flipV="1">
            <a:off x="5645617" y="3618596"/>
            <a:ext cx="16170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653418" y="4320057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x</a:t>
            </a:r>
            <a:endParaRPr lang="zh-CN" altLang="en-US" sz="1400" dirty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6451854" y="4416084"/>
            <a:ext cx="215874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499716" y="2497779"/>
            <a:ext cx="26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y</a:t>
            </a:r>
            <a:endParaRPr lang="zh-CN" altLang="en-US" sz="1400" dirty="0"/>
          </a:p>
        </p:txBody>
      </p:sp>
      <p:sp>
        <p:nvSpPr>
          <p:cNvPr id="40" name="矩形 39"/>
          <p:cNvSpPr/>
          <p:nvPr/>
        </p:nvSpPr>
        <p:spPr>
          <a:xfrm>
            <a:off x="8001757" y="2305475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z</a:t>
            </a:r>
            <a:endParaRPr lang="zh-CN" altLang="en-US" sz="1400" dirty="0"/>
          </a:p>
        </p:txBody>
      </p:sp>
      <p:sp>
        <p:nvSpPr>
          <p:cNvPr id="41" name="矩形 40"/>
          <p:cNvSpPr/>
          <p:nvPr/>
        </p:nvSpPr>
        <p:spPr>
          <a:xfrm>
            <a:off x="6262439" y="438373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39862" y="296028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裁剪空间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450314" y="286503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屏幕空间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843918" y="2376957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后截面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z=1</a:t>
            </a:r>
          </a:p>
        </p:txBody>
      </p:sp>
      <p:sp>
        <p:nvSpPr>
          <p:cNvPr id="46" name="矩形 45"/>
          <p:cNvSpPr/>
          <p:nvPr/>
        </p:nvSpPr>
        <p:spPr>
          <a:xfrm>
            <a:off x="8977268" y="3986682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后截面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z=0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8334375" y="3924300"/>
            <a:ext cx="771525" cy="257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rot="5400000" flipH="1" flipV="1">
            <a:off x="8605838" y="2662238"/>
            <a:ext cx="333375" cy="24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4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cxnSp>
        <p:nvCxnSpPr>
          <p:cNvPr id="89" name="直接箭头连接符 88"/>
          <p:cNvCxnSpPr/>
          <p:nvPr/>
        </p:nvCxnSpPr>
        <p:spPr>
          <a:xfrm rot="16200000" flipV="1">
            <a:off x="2218889" y="3716118"/>
            <a:ext cx="23364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2003679" y="3749334"/>
            <a:ext cx="27576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4671968" y="3558057"/>
            <a:ext cx="1305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oy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平面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rot="16200000" flipV="1">
            <a:off x="6524189" y="3716118"/>
            <a:ext cx="23364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6985254" y="3749334"/>
            <a:ext cx="27576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786893" y="3577107"/>
            <a:ext cx="1125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xoy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平面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881268" y="4758207"/>
            <a:ext cx="401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z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v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29493" y="236743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z</a:t>
            </a:r>
          </a:p>
        </p:txBody>
      </p:sp>
      <p:sp>
        <p:nvSpPr>
          <p:cNvPr id="50" name="矩形 49"/>
          <p:cNvSpPr/>
          <p:nvPr/>
        </p:nvSpPr>
        <p:spPr>
          <a:xfrm>
            <a:off x="2619375" y="2971800"/>
            <a:ext cx="1543050" cy="15430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7696200" y="2981325"/>
            <a:ext cx="1543050" cy="771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3795668" y="4462932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前截面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z=1</a:t>
            </a:r>
          </a:p>
        </p:txBody>
      </p:sp>
      <p:sp>
        <p:nvSpPr>
          <p:cNvPr id="54" name="矩形 53"/>
          <p:cNvSpPr/>
          <p:nvPr/>
        </p:nvSpPr>
        <p:spPr>
          <a:xfrm>
            <a:off x="3719468" y="2615082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后截面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z=-1</a:t>
            </a:r>
          </a:p>
        </p:txBody>
      </p:sp>
      <p:sp>
        <p:nvSpPr>
          <p:cNvPr id="55" name="矩形 54"/>
          <p:cNvSpPr/>
          <p:nvPr/>
        </p:nvSpPr>
        <p:spPr>
          <a:xfrm>
            <a:off x="8443868" y="2605557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后截面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z=1</a:t>
            </a:r>
          </a:p>
        </p:txBody>
      </p:sp>
      <p:sp>
        <p:nvSpPr>
          <p:cNvPr id="56" name="矩形 55"/>
          <p:cNvSpPr/>
          <p:nvPr/>
        </p:nvSpPr>
        <p:spPr>
          <a:xfrm>
            <a:off x="8424818" y="3815232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前截面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z=0</a:t>
            </a:r>
          </a:p>
        </p:txBody>
      </p:sp>
      <p:sp>
        <p:nvSpPr>
          <p:cNvPr id="57" name="矩形 56"/>
          <p:cNvSpPr/>
          <p:nvPr/>
        </p:nvSpPr>
        <p:spPr>
          <a:xfrm>
            <a:off x="1948845" y="16441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过程分析：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77420" y="2148959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z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方向的变化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rot="16200000" flipH="1">
            <a:off x="5538787" y="823913"/>
            <a:ext cx="0" cy="4295775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3381374" y="3743325"/>
            <a:ext cx="4324351" cy="781052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3390900" y="3181350"/>
            <a:ext cx="4305303" cy="190502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51" idx="1"/>
          </p:cNvCxnSpPr>
          <p:nvPr/>
        </p:nvCxnSpPr>
        <p:spPr>
          <a:xfrm flipV="1">
            <a:off x="3390900" y="3367088"/>
            <a:ext cx="4305300" cy="376239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3381375" y="3562350"/>
            <a:ext cx="4314825" cy="542928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925687" y="525581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裁剪空间</a:t>
            </a:r>
          </a:p>
        </p:txBody>
      </p:sp>
      <p:sp>
        <p:nvSpPr>
          <p:cNvPr id="71" name="矩形 70"/>
          <p:cNvSpPr/>
          <p:nvPr/>
        </p:nvSpPr>
        <p:spPr>
          <a:xfrm>
            <a:off x="7592939" y="520818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屏幕空间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041635" y="3958709"/>
            <a:ext cx="29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7756510" y="3330059"/>
            <a:ext cx="52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z’</a:t>
            </a:r>
            <a:endParaRPr lang="zh-CN" altLang="en-US" dirty="0"/>
          </a:p>
        </p:txBody>
      </p:sp>
      <p:grpSp>
        <p:nvGrpSpPr>
          <p:cNvPr id="83" name="组合 82"/>
          <p:cNvGrpSpPr/>
          <p:nvPr/>
        </p:nvGrpSpPr>
        <p:grpSpPr>
          <a:xfrm>
            <a:off x="3324225" y="3505200"/>
            <a:ext cx="4419600" cy="647700"/>
            <a:chOff x="3324225" y="3505200"/>
            <a:chExt cx="4419600" cy="647700"/>
          </a:xfrm>
        </p:grpSpPr>
        <p:sp>
          <p:nvSpPr>
            <p:cNvPr id="72" name="椭圆 71"/>
            <p:cNvSpPr/>
            <p:nvPr/>
          </p:nvSpPr>
          <p:spPr>
            <a:xfrm>
              <a:off x="3324225" y="4048125"/>
              <a:ext cx="104775" cy="10477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7639050" y="3505200"/>
              <a:ext cx="104775" cy="10477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4791075" y="3667810"/>
              <a:ext cx="2047875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z=0.5   z’=0.25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333750" y="3067735"/>
            <a:ext cx="4419600" cy="369332"/>
            <a:chOff x="3333750" y="3067735"/>
            <a:chExt cx="4419600" cy="369332"/>
          </a:xfrm>
        </p:grpSpPr>
        <p:sp>
          <p:nvSpPr>
            <p:cNvPr id="79" name="矩形 78"/>
            <p:cNvSpPr/>
            <p:nvPr/>
          </p:nvSpPr>
          <p:spPr>
            <a:xfrm>
              <a:off x="4676775" y="3067735"/>
              <a:ext cx="2514600" cy="369332"/>
            </a:xfrm>
            <a:prstGeom prst="rect">
              <a:avLst/>
            </a:prstGeom>
            <a:solidFill>
              <a:srgbClr val="139D1A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z=-0.5   z’=0.75</a:t>
              </a:r>
            </a:p>
          </p:txBody>
        </p:sp>
        <p:sp>
          <p:nvSpPr>
            <p:cNvPr id="80" name="椭圆 79"/>
            <p:cNvSpPr/>
            <p:nvPr/>
          </p:nvSpPr>
          <p:spPr>
            <a:xfrm>
              <a:off x="3333750" y="3314700"/>
              <a:ext cx="104775" cy="104775"/>
            </a:xfrm>
            <a:prstGeom prst="ellipse">
              <a:avLst/>
            </a:prstGeom>
            <a:solidFill>
              <a:srgbClr val="139D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7648575" y="3124200"/>
              <a:ext cx="104775" cy="104775"/>
            </a:xfrm>
            <a:prstGeom prst="ellipse">
              <a:avLst/>
            </a:prstGeom>
            <a:solidFill>
              <a:srgbClr val="139D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991694" y="4901082"/>
            <a:ext cx="1799631" cy="664625"/>
            <a:chOff x="4991694" y="4901082"/>
            <a:chExt cx="1799631" cy="664625"/>
          </a:xfrm>
        </p:grpSpPr>
        <p:sp>
          <p:nvSpPr>
            <p:cNvPr id="75" name="矩形 74"/>
            <p:cNvSpPr/>
            <p:nvPr/>
          </p:nvSpPr>
          <p:spPr>
            <a:xfrm>
              <a:off x="5014868" y="4901082"/>
              <a:ext cx="1742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z’=(1-z)/2+0</a:t>
              </a:r>
            </a:p>
          </p:txBody>
        </p:sp>
        <p:sp>
          <p:nvSpPr>
            <p:cNvPr id="98" name="右箭头 97"/>
            <p:cNvSpPr/>
            <p:nvPr/>
          </p:nvSpPr>
          <p:spPr>
            <a:xfrm>
              <a:off x="4991694" y="5276949"/>
              <a:ext cx="1799631" cy="288758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235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948845" y="16441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过程分析：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57"/>
          <p:cNvGrpSpPr/>
          <p:nvPr/>
        </p:nvGrpSpPr>
        <p:grpSpPr>
          <a:xfrm>
            <a:off x="6939472" y="3746435"/>
            <a:ext cx="1485441" cy="946483"/>
            <a:chOff x="6262896" y="4293840"/>
            <a:chExt cx="742835" cy="741146"/>
          </a:xfrm>
        </p:grpSpPr>
        <p:sp>
          <p:nvSpPr>
            <p:cNvPr id="8" name="矩形 7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6329114" y="46694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48815" y="345510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rot="5400000" flipH="1" flipV="1">
            <a:off x="5329238" y="4157663"/>
            <a:ext cx="1895475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276975" y="5095875"/>
            <a:ext cx="298132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88432" y="48731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333278" y="312050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rot="5400000" flipH="1" flipV="1">
            <a:off x="2139451" y="4137525"/>
            <a:ext cx="2617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047875" y="4171950"/>
            <a:ext cx="298132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059332" y="39491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504353" y="269188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676525" y="3390900"/>
            <a:ext cx="1543050" cy="15430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5553669" y="3972024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977420" y="2148959"/>
            <a:ext cx="2222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XOY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平面上的变化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6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948845" y="16441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过程分析：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rot="5400000" flipH="1" flipV="1">
            <a:off x="2139451" y="4137525"/>
            <a:ext cx="2617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047875" y="4171950"/>
            <a:ext cx="298132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059332" y="39491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504353" y="269188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676525" y="3390900"/>
            <a:ext cx="1543050" cy="15430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5553669" y="3972024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rot="5400000" flipH="1" flipV="1">
            <a:off x="5895226" y="4048875"/>
            <a:ext cx="3697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6343649" y="4152900"/>
            <a:ext cx="370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800128" y="207275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753350" y="2609850"/>
            <a:ext cx="1543050" cy="15430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974232" y="40730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029509" y="2110859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平移</a:t>
            </a:r>
            <a:endParaRPr lang="zh-CN" altLang="en-US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4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948845" y="16441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过程分析：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5667969" y="4305399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rot="5400000" flipH="1" flipV="1">
            <a:off x="1008901" y="4315575"/>
            <a:ext cx="3697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457324" y="4419600"/>
            <a:ext cx="370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913803" y="233945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67025" y="2876550"/>
            <a:ext cx="1543050" cy="15430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087907" y="43397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029509" y="2110859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比例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57"/>
          <p:cNvGrpSpPr/>
          <p:nvPr/>
        </p:nvGrpSpPr>
        <p:grpSpPr>
          <a:xfrm>
            <a:off x="6387022" y="3527360"/>
            <a:ext cx="1485441" cy="946483"/>
            <a:chOff x="6262896" y="4293840"/>
            <a:chExt cx="742835" cy="741146"/>
          </a:xfrm>
        </p:grpSpPr>
        <p:sp>
          <p:nvSpPr>
            <p:cNvPr id="18" name="矩形 17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6" name="直接箭头连接符 35"/>
          <p:cNvCxnSpPr/>
          <p:nvPr/>
        </p:nvCxnSpPr>
        <p:spPr>
          <a:xfrm rot="5400000" flipH="1" flipV="1">
            <a:off x="5443538" y="3538538"/>
            <a:ext cx="1895475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391275" y="4476750"/>
            <a:ext cx="298132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9402732" y="42539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447578" y="250138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63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屏幕映射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948845" y="16441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过程分析：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5667969" y="4305399"/>
            <a:ext cx="404261" cy="2887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029509" y="2110859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反向比例</a:t>
            </a:r>
            <a:endParaRPr lang="zh-CN" altLang="en-US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57"/>
          <p:cNvGrpSpPr/>
          <p:nvPr/>
        </p:nvGrpSpPr>
        <p:grpSpPr>
          <a:xfrm>
            <a:off x="2272222" y="4127435"/>
            <a:ext cx="1485441" cy="946483"/>
            <a:chOff x="6262896" y="4293840"/>
            <a:chExt cx="742835" cy="741146"/>
          </a:xfrm>
        </p:grpSpPr>
        <p:sp>
          <p:nvSpPr>
            <p:cNvPr id="18" name="矩形 17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6" name="直接箭头连接符 35"/>
          <p:cNvCxnSpPr/>
          <p:nvPr/>
        </p:nvCxnSpPr>
        <p:spPr>
          <a:xfrm rot="5400000" flipH="1" flipV="1">
            <a:off x="1328738" y="4138613"/>
            <a:ext cx="1895475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2276475" y="5076825"/>
            <a:ext cx="298132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287932" y="485405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332778" y="310145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dirty="0"/>
          </a:p>
        </p:txBody>
      </p:sp>
      <p:grpSp>
        <p:nvGrpSpPr>
          <p:cNvPr id="21" name="组合 57"/>
          <p:cNvGrpSpPr/>
          <p:nvPr/>
        </p:nvGrpSpPr>
        <p:grpSpPr>
          <a:xfrm>
            <a:off x="6939472" y="3746435"/>
            <a:ext cx="1485441" cy="946483"/>
            <a:chOff x="6262896" y="4293840"/>
            <a:chExt cx="742835" cy="741146"/>
          </a:xfrm>
        </p:grpSpPr>
        <p:sp>
          <p:nvSpPr>
            <p:cNvPr id="22" name="矩形 21"/>
            <p:cNvSpPr/>
            <p:nvPr/>
          </p:nvSpPr>
          <p:spPr>
            <a:xfrm>
              <a:off x="6262896" y="4293840"/>
              <a:ext cx="741146" cy="7411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6522779" y="4636172"/>
              <a:ext cx="308008" cy="16363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888541" y="4406766"/>
              <a:ext cx="117190" cy="1524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6329114" y="4669489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348815" y="3455102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sz="1400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rot="5400000" flipH="1" flipV="1">
            <a:off x="5329238" y="4157663"/>
            <a:ext cx="1895475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6276975" y="5095875"/>
            <a:ext cx="298132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288432" y="487310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333278" y="312050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7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编码方法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1828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Cohen-Sutherland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方法：基于编码的裁剪方法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685925" y="2095500"/>
            <a:ext cx="5124450" cy="4876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	裁剪一条线段时，先求出端点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p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p</a:t>
            </a:r>
            <a:r>
              <a:rPr kumimoji="0" lang="en-US" altLang="zh-CN" b="0" i="0" u="none" strike="noStrike" kern="120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的编码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code1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和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code2，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然后：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(1)若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code1|code2=0，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对直线段应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简取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之。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(2)若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code1&amp;code2≠0，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对直线段可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简弃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之。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(3)若上述两条件均不成立。则需求出直线段与窗口边界的交点。在交点处把线段一分为二，其中必有一段完全在窗口外，可以弃之。再对另一段重复进行上述处理，直到该线段完全被舍弃或者找到位于窗口内的一段线段为止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62900" y="3438525"/>
            <a:ext cx="1381125" cy="1076325"/>
          </a:xfrm>
          <a:prstGeom prst="rect">
            <a:avLst/>
          </a:prstGeom>
          <a:solidFill>
            <a:srgbClr val="BBE4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6781800" y="3438525"/>
            <a:ext cx="37338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753225" y="4514850"/>
            <a:ext cx="37338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>
            <a:off x="6696075" y="4067176"/>
            <a:ext cx="25336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8077200" y="4076701"/>
            <a:ext cx="25336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325534" y="41015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窗口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68384" y="37967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58859" y="28823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58859" y="47873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25684" y="38063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516159" y="28919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516159" y="47969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63459" y="381583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53934" y="290143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953934" y="480643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11209" y="5482709"/>
            <a:ext cx="1370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673496" y="2145944"/>
            <a:ext cx="1229715" cy="5044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3918951" y="2377150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637388" y="2371895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100572" y="2135434"/>
            <a:ext cx="1224467" cy="504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838255" y="2130179"/>
            <a:ext cx="1229731" cy="5044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7350473" y="2371894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1954042" y="163991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几何阶段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192330" y="4591869"/>
            <a:ext cx="800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建模</a:t>
            </a:r>
            <a:endParaRPr lang="en-US" altLang="zh-CN" sz="1600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坐标系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932910" y="4590271"/>
            <a:ext cx="800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世界</a:t>
            </a:r>
            <a:endParaRPr lang="en-US" altLang="zh-CN" sz="1600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坐标系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723027" y="4558188"/>
            <a:ext cx="800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屏幕</a:t>
            </a:r>
            <a:endParaRPr lang="en-US" altLang="zh-CN" sz="1600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坐标系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01535" y="2159913"/>
            <a:ext cx="1224467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几何着色器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382197" y="3011724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16892" y="298124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顶点着色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6979287" y="304541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裁剪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4459087" y="301814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顶点增删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122322" y="2982849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模型变换   视图变换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909298" y="303418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投影变换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940213" y="301493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rot="16200000" flipH="1">
            <a:off x="3224464" y="2483316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rot="16200000" flipH="1">
            <a:off x="4897656" y="246246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6200000" flipH="1">
            <a:off x="6647850" y="2431981"/>
            <a:ext cx="18673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132377" y="433841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模型变换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685332" y="433199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视图变换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49830" y="433199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屏幕映射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39237" y="4575832"/>
            <a:ext cx="800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观察</a:t>
            </a:r>
            <a:endParaRPr lang="en-US" altLang="zh-CN" sz="1600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坐标系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4148332" y="4502733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6148304" y="432237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投影变换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22960" y="4564612"/>
            <a:ext cx="800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观察</a:t>
            </a:r>
            <a:endParaRPr lang="en-US" altLang="zh-CN" sz="1600" b="1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坐标系</a:t>
            </a:r>
            <a:endParaRPr lang="zh-CN" altLang="en-US" sz="1600" b="1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5648269" y="4491504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7119331" y="4480274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2654813" y="4501129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8667356" y="4478674"/>
            <a:ext cx="4677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1866270" y="853988"/>
            <a:ext cx="7639391" cy="560107"/>
          </a:xfrm>
        </p:spPr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40" name="矩形 39"/>
          <p:cNvSpPr/>
          <p:nvPr/>
        </p:nvSpPr>
        <p:spPr>
          <a:xfrm>
            <a:off x="2275873" y="53538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局部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009423" y="534434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世界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514373" y="532529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观察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28848" y="533481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裁剪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886223" y="532529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屏幕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09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3" grpId="0"/>
      <p:bldP spid="36" grpId="0"/>
      <p:bldP spid="42" grpId="0"/>
      <p:bldP spid="40" grpId="0"/>
      <p:bldP spid="55" grpId="0"/>
      <p:bldP spid="56" grpId="0"/>
      <p:bldP spid="57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cxnSp>
        <p:nvCxnSpPr>
          <p:cNvPr id="40" name="直接箭头连接符 7"/>
          <p:cNvCxnSpPr>
            <a:cxnSpLocks noChangeShapeType="1"/>
          </p:cNvCxnSpPr>
          <p:nvPr/>
        </p:nvCxnSpPr>
        <p:spPr bwMode="auto">
          <a:xfrm>
            <a:off x="3417888" y="2919413"/>
            <a:ext cx="0" cy="5857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环形箭头 41"/>
          <p:cNvSpPr/>
          <p:nvPr/>
        </p:nvSpPr>
        <p:spPr>
          <a:xfrm flipH="1">
            <a:off x="2779713" y="1757363"/>
            <a:ext cx="1277937" cy="1277937"/>
          </a:xfrm>
          <a:prstGeom prst="circularArrow">
            <a:avLst>
              <a:gd name="adj1" fmla="val 12500"/>
              <a:gd name="adj2" fmla="val 949136"/>
              <a:gd name="adj3" fmla="val 20457681"/>
              <a:gd name="adj4" fmla="val 2875315"/>
              <a:gd name="adj5" fmla="val 10076"/>
            </a:avLst>
          </a:prstGeom>
          <a:solidFill>
            <a:srgbClr val="FF000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模型变换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3" name="TextBox 31"/>
          <p:cNvSpPr txBox="1"/>
          <p:nvPr/>
        </p:nvSpPr>
        <p:spPr>
          <a:xfrm>
            <a:off x="2611437" y="3516313"/>
            <a:ext cx="5313363" cy="9002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理论部分：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6.2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三维模型，动起来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实践部分：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OpenGL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中用模型矩阵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model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来实现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4" name="环形箭头 43"/>
          <p:cNvSpPr/>
          <p:nvPr/>
        </p:nvSpPr>
        <p:spPr>
          <a:xfrm flipH="1">
            <a:off x="4360863" y="1757363"/>
            <a:ext cx="1277937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solidFill>
            <a:srgbClr val="0098DD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视图变换</a:t>
            </a:r>
            <a:endParaRPr lang="zh-CN" altLang="en-US" sz="135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6" name="环形箭头 45"/>
          <p:cNvSpPr/>
          <p:nvPr/>
        </p:nvSpPr>
        <p:spPr>
          <a:xfrm flipH="1">
            <a:off x="5942013" y="1757363"/>
            <a:ext cx="1276350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60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投影变换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8" name="环形箭头 47"/>
          <p:cNvSpPr/>
          <p:nvPr/>
        </p:nvSpPr>
        <p:spPr>
          <a:xfrm flipH="1">
            <a:off x="7702550" y="1757363"/>
            <a:ext cx="1277938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55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屏幕映射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954042" y="143989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OpenGL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中的矩阵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 Box 65"/>
          <p:cNvSpPr txBox="1">
            <a:spLocks noChangeArrowheads="1"/>
          </p:cNvSpPr>
          <p:nvPr/>
        </p:nvSpPr>
        <p:spPr bwMode="auto">
          <a:xfrm>
            <a:off x="2592386" y="4570413"/>
            <a:ext cx="95996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glm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::mat4 model(1);//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model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矩阵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model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= glm::translate(model, glm::vec3(0.0f, 0.0f, -3.0f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));//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平移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model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= glm::rotate(model,(float)glfwGetTime(),glm::vec3(0.0f, 1.0f, 0.0f));//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旋转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model</a:t>
            </a:r>
            <a:r>
              <a:rPr lang="fr-FR" altLang="zh-CN" sz="1600" dirty="0" smtClean="0"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 = glm::scale(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model</a:t>
            </a:r>
            <a:r>
              <a:rPr lang="fr-FR" altLang="zh-CN" sz="1600" dirty="0" smtClean="0"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, glm::vec3(0.5, 0.5, 0.5));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//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缩放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2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cxnSp>
        <p:nvCxnSpPr>
          <p:cNvPr id="40" name="直接箭头连接符 7"/>
          <p:cNvCxnSpPr>
            <a:cxnSpLocks noChangeShapeType="1"/>
          </p:cNvCxnSpPr>
          <p:nvPr/>
        </p:nvCxnSpPr>
        <p:spPr bwMode="auto">
          <a:xfrm>
            <a:off x="5008563" y="2890838"/>
            <a:ext cx="0" cy="5857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环形箭头 41"/>
          <p:cNvSpPr/>
          <p:nvPr/>
        </p:nvSpPr>
        <p:spPr>
          <a:xfrm flipH="1">
            <a:off x="2779713" y="1757363"/>
            <a:ext cx="1277937" cy="1277937"/>
          </a:xfrm>
          <a:prstGeom prst="circularArrow">
            <a:avLst>
              <a:gd name="adj1" fmla="val 12500"/>
              <a:gd name="adj2" fmla="val 949136"/>
              <a:gd name="adj3" fmla="val 20457681"/>
              <a:gd name="adj4" fmla="val 2875315"/>
              <a:gd name="adj5" fmla="val 10076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模型变换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3" name="TextBox 31"/>
          <p:cNvSpPr txBox="1"/>
          <p:nvPr/>
        </p:nvSpPr>
        <p:spPr>
          <a:xfrm>
            <a:off x="2611437" y="3516313"/>
            <a:ext cx="5313363" cy="9002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理论部分：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6.3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观察者也能动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实践部分：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OpenGL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中用视图矩阵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来实现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4" name="环形箭头 43"/>
          <p:cNvSpPr/>
          <p:nvPr/>
        </p:nvSpPr>
        <p:spPr>
          <a:xfrm flipH="1">
            <a:off x="4360863" y="1757363"/>
            <a:ext cx="1277937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solidFill>
            <a:srgbClr val="FF0000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视图变换</a:t>
            </a:r>
            <a:endParaRPr lang="zh-CN" altLang="en-US" sz="135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6" name="环形箭头 45"/>
          <p:cNvSpPr/>
          <p:nvPr/>
        </p:nvSpPr>
        <p:spPr>
          <a:xfrm flipH="1">
            <a:off x="5942013" y="1757363"/>
            <a:ext cx="1276350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60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投影变换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8" name="环形箭头 47"/>
          <p:cNvSpPr/>
          <p:nvPr/>
        </p:nvSpPr>
        <p:spPr>
          <a:xfrm flipH="1">
            <a:off x="7702550" y="1757363"/>
            <a:ext cx="1277938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55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屏幕映射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954042" y="143989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OpenGL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中的矩阵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 Box 65"/>
          <p:cNvSpPr txBox="1">
            <a:spLocks noChangeArrowheads="1"/>
          </p:cNvSpPr>
          <p:nvPr/>
        </p:nvSpPr>
        <p:spPr bwMode="auto">
          <a:xfrm>
            <a:off x="2592386" y="4494213"/>
            <a:ext cx="8694739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glm::mat4 view(1);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	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=glm::lookAt(camera_position ,camera_position+camera_front, camera_up);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//glm::LookAt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函数的参数分别为一个摄像机位置、目标位置和摄像机上向量。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94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 rot="21302113">
            <a:off x="7711752" y="1683704"/>
            <a:ext cx="1069415" cy="1071675"/>
            <a:chOff x="3106915" y="1110137"/>
            <a:chExt cx="1790444" cy="1751973"/>
          </a:xfrm>
        </p:grpSpPr>
        <p:cxnSp>
          <p:nvCxnSpPr>
            <p:cNvPr id="25" name="直接连接符 24"/>
            <p:cNvCxnSpPr>
              <a:endCxn id="36" idx="3"/>
            </p:cNvCxnSpPr>
            <p:nvPr/>
          </p:nvCxnSpPr>
          <p:spPr>
            <a:xfrm rot="297887" flipV="1">
              <a:off x="3106915" y="2251496"/>
              <a:ext cx="835492" cy="5211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直接连接符 25"/>
            <p:cNvCxnSpPr>
              <a:stCxn id="36" idx="5"/>
            </p:cNvCxnSpPr>
            <p:nvPr/>
          </p:nvCxnSpPr>
          <p:spPr>
            <a:xfrm rot="16497887" flipH="1">
              <a:off x="4247936" y="2212687"/>
              <a:ext cx="543431" cy="755415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椭圆 35"/>
            <p:cNvSpPr/>
            <p:nvPr/>
          </p:nvSpPr>
          <p:spPr>
            <a:xfrm>
              <a:off x="3921666" y="1110137"/>
              <a:ext cx="287807" cy="13796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300" dirty="0">
                <a:latin typeface="+mn-ea"/>
                <a:ea typeface="+mn-ea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6054790" y="2756650"/>
            <a:ext cx="4651310" cy="1669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glm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::mat4 view(1);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	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view=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glm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::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lookAt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camera_position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,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camera_position+camera_front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camera_up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glm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::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LookAt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函数的参数分别为一个摄像机位置、目标位置和摄像机上向量。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54042" y="1420844"/>
            <a:ext cx="3326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指定观察坐标系：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LookAt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2100" y="1866900"/>
            <a:ext cx="40576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1714068" y="4835911"/>
            <a:ext cx="329128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坐标原点：观察者所在的位置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z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：视点和观察物体上焦点的连线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：向上的方向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x</a:t>
            </a:r>
            <a:r>
              <a:rPr lang="en-US" altLang="zh-CN" sz="1600" baseline="-25000" dirty="0" smtClean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：按照右手定则确定的方向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  <p:sp>
        <p:nvSpPr>
          <p:cNvPr id="42" name="矩形 41"/>
          <p:cNvSpPr/>
          <p:nvPr/>
        </p:nvSpPr>
        <p:spPr>
          <a:xfrm>
            <a:off x="5087535" y="2358509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z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v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076518" y="5188336"/>
            <a:ext cx="362503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camera_position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camera_position+camera_front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sz="1600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 ： </a:t>
            </a:r>
            <a:r>
              <a:rPr lang="en-US" altLang="zh-CN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camera_up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0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cxnSp>
        <p:nvCxnSpPr>
          <p:cNvPr id="40" name="直接箭头连接符 7"/>
          <p:cNvCxnSpPr>
            <a:cxnSpLocks noChangeShapeType="1"/>
          </p:cNvCxnSpPr>
          <p:nvPr/>
        </p:nvCxnSpPr>
        <p:spPr bwMode="auto">
          <a:xfrm>
            <a:off x="6627813" y="2967038"/>
            <a:ext cx="0" cy="5857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环形箭头 41"/>
          <p:cNvSpPr/>
          <p:nvPr/>
        </p:nvSpPr>
        <p:spPr>
          <a:xfrm flipH="1">
            <a:off x="2779713" y="1757363"/>
            <a:ext cx="1277937" cy="1277937"/>
          </a:xfrm>
          <a:prstGeom prst="circularArrow">
            <a:avLst>
              <a:gd name="adj1" fmla="val 12500"/>
              <a:gd name="adj2" fmla="val 949136"/>
              <a:gd name="adj3" fmla="val 20457681"/>
              <a:gd name="adj4" fmla="val 2875315"/>
              <a:gd name="adj5" fmla="val 10076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模型变换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3" name="TextBox 31"/>
          <p:cNvSpPr txBox="1"/>
          <p:nvPr/>
        </p:nvSpPr>
        <p:spPr>
          <a:xfrm>
            <a:off x="4592637" y="3506788"/>
            <a:ext cx="5703888" cy="9002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理论部分：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7.2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规范化的投影变换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实践部分：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OpenGL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中用视图矩阵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projection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来实现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4" name="环形箭头 43"/>
          <p:cNvSpPr/>
          <p:nvPr/>
        </p:nvSpPr>
        <p:spPr>
          <a:xfrm flipH="1">
            <a:off x="4360863" y="1757363"/>
            <a:ext cx="1277937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solidFill>
            <a:srgbClr val="0098DD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视图变换</a:t>
            </a:r>
            <a:endParaRPr lang="zh-CN" altLang="en-US" sz="135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6" name="环形箭头 45"/>
          <p:cNvSpPr/>
          <p:nvPr/>
        </p:nvSpPr>
        <p:spPr>
          <a:xfrm flipH="1">
            <a:off x="5942013" y="1757363"/>
            <a:ext cx="1276350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60"/>
            </a:avLst>
          </a:prstGeom>
          <a:solidFill>
            <a:srgbClr val="FF000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投影变换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8" name="环形箭头 47"/>
          <p:cNvSpPr/>
          <p:nvPr/>
        </p:nvSpPr>
        <p:spPr>
          <a:xfrm flipH="1">
            <a:off x="7702550" y="1757363"/>
            <a:ext cx="1277938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55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屏幕映射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954042" y="143989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OpenGL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中的矩阵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 Box 65"/>
          <p:cNvSpPr txBox="1">
            <a:spLocks noChangeArrowheads="1"/>
          </p:cNvSpPr>
          <p:nvPr/>
        </p:nvSpPr>
        <p:spPr bwMode="auto">
          <a:xfrm>
            <a:off x="4554536" y="4537166"/>
            <a:ext cx="6713539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glm::mat4 proj =glm::perspective(45.0f, (float)width/(float)height, 0.1f, 100.0f);</a:t>
            </a:r>
          </a:p>
          <a:p>
            <a:pPr>
              <a:lnSpc>
                <a:spcPct val="130000"/>
              </a:lnSpc>
              <a:defRPr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连接符 13"/>
          <p:cNvCxnSpPr>
            <a:stCxn id="21" idx="4"/>
            <a:endCxn id="19" idx="2"/>
          </p:cNvCxnSpPr>
          <p:nvPr/>
        </p:nvCxnSpPr>
        <p:spPr>
          <a:xfrm rot="5400000" flipH="1" flipV="1">
            <a:off x="1699616" y="4180881"/>
            <a:ext cx="1315640" cy="20002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1" idx="7"/>
          </p:cNvCxnSpPr>
          <p:nvPr/>
        </p:nvCxnSpPr>
        <p:spPr>
          <a:xfrm rot="5400000" flipH="1" flipV="1">
            <a:off x="1213382" y="4486274"/>
            <a:ext cx="1444094" cy="10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平行四边形 17"/>
          <p:cNvSpPr/>
          <p:nvPr/>
        </p:nvSpPr>
        <p:spPr>
          <a:xfrm rot="5400000">
            <a:off x="1904998" y="4524377"/>
            <a:ext cx="752477" cy="79057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 rot="5400000">
            <a:off x="2552699" y="3028950"/>
            <a:ext cx="1609723" cy="178117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shexiangj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557835">
            <a:off x="711067" y="5690039"/>
            <a:ext cx="662112" cy="531787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1304925" y="5734050"/>
            <a:ext cx="104775" cy="1047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21" idx="0"/>
          </p:cNvCxnSpPr>
          <p:nvPr/>
        </p:nvCxnSpPr>
        <p:spPr>
          <a:xfrm rot="5400000" flipH="1" flipV="1">
            <a:off x="621507" y="3869532"/>
            <a:ext cx="2600324" cy="11287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1" idx="6"/>
          </p:cNvCxnSpPr>
          <p:nvPr/>
        </p:nvCxnSpPr>
        <p:spPr>
          <a:xfrm flipV="1">
            <a:off x="1409700" y="4714875"/>
            <a:ext cx="2838450" cy="10715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1" idx="7"/>
            <a:endCxn id="19" idx="5"/>
          </p:cNvCxnSpPr>
          <p:nvPr/>
        </p:nvCxnSpPr>
        <p:spPr>
          <a:xfrm rot="5400000" flipH="1" flipV="1">
            <a:off x="1159207" y="3551041"/>
            <a:ext cx="2433502" cy="196320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9" idx="5"/>
            <a:endCxn id="19" idx="2"/>
          </p:cNvCxnSpPr>
          <p:nvPr/>
        </p:nvCxnSpPr>
        <p:spPr>
          <a:xfrm rot="16200000" flipH="1">
            <a:off x="2753913" y="3919538"/>
            <a:ext cx="120729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7"/>
          </p:cNvCxnSpPr>
          <p:nvPr/>
        </p:nvCxnSpPr>
        <p:spPr>
          <a:xfrm rot="5400000" flipH="1" flipV="1">
            <a:off x="1703920" y="3233736"/>
            <a:ext cx="2206094" cy="2825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立方体 26"/>
          <p:cNvSpPr/>
          <p:nvPr/>
        </p:nvSpPr>
        <p:spPr>
          <a:xfrm rot="3620450">
            <a:off x="2294339" y="3812439"/>
            <a:ext cx="355133" cy="246787"/>
          </a:xfrm>
          <a:prstGeom prst="cube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柱形 27"/>
          <p:cNvSpPr/>
          <p:nvPr/>
        </p:nvSpPr>
        <p:spPr>
          <a:xfrm>
            <a:off x="3524250" y="4295775"/>
            <a:ext cx="342900" cy="485775"/>
          </a:xfrm>
          <a:prstGeom prst="can">
            <a:avLst/>
          </a:prstGeom>
          <a:solidFill>
            <a:srgbClr val="7030A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7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" name="Text Box 65"/>
          <p:cNvSpPr txBox="1">
            <a:spLocks noChangeArrowheads="1"/>
          </p:cNvSpPr>
          <p:nvPr/>
        </p:nvSpPr>
        <p:spPr bwMode="auto">
          <a:xfrm>
            <a:off x="4716461" y="2013041"/>
            <a:ext cx="6713539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glm::mat4 proj =glm::perspective(45.0f, 1.3f, 0.1f, 100.0f);</a:t>
            </a:r>
          </a:p>
          <a:p>
            <a:pPr>
              <a:lnSpc>
                <a:spcPct val="130000"/>
              </a:lnSpc>
              <a:defRPr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4875" y="257011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在观察空间中指定裁剪空间：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第一个参数定义了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视野的角度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fov</a:t>
            </a:r>
          </a:p>
          <a:p>
            <a:pPr>
              <a:lnSpc>
                <a:spcPct val="150000"/>
              </a:lnSpc>
            </a:pP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对于一个真实的观察效果，它的值经常设置为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45.0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，但想要看到更多结果你可以设置一个更大的值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54042" y="144941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指定裁剪空间：以透视投影为例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53588" y="5577959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第一个参数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fov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>
            <a:stCxn id="30" idx="4"/>
            <a:endCxn id="26" idx="2"/>
          </p:cNvCxnSpPr>
          <p:nvPr/>
        </p:nvCxnSpPr>
        <p:spPr>
          <a:xfrm rot="5400000" flipH="1" flipV="1">
            <a:off x="1813916" y="3904656"/>
            <a:ext cx="1315640" cy="20002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7"/>
          </p:cNvCxnSpPr>
          <p:nvPr/>
        </p:nvCxnSpPr>
        <p:spPr>
          <a:xfrm rot="5400000" flipH="1" flipV="1">
            <a:off x="1327682" y="4210049"/>
            <a:ext cx="1444094" cy="10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571890" y="5044560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fov</a:t>
            </a:r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 rot="5400000">
            <a:off x="2666999" y="2752725"/>
            <a:ext cx="1609723" cy="178117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 descr="shexiangj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557835">
            <a:off x="825367" y="5413814"/>
            <a:ext cx="662112" cy="531787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1419225" y="5457825"/>
            <a:ext cx="104775" cy="1047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30" idx="0"/>
          </p:cNvCxnSpPr>
          <p:nvPr/>
        </p:nvCxnSpPr>
        <p:spPr>
          <a:xfrm rot="5400000" flipH="1" flipV="1">
            <a:off x="735807" y="3593307"/>
            <a:ext cx="2600324" cy="11287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30" idx="6"/>
          </p:cNvCxnSpPr>
          <p:nvPr/>
        </p:nvCxnSpPr>
        <p:spPr>
          <a:xfrm flipV="1">
            <a:off x="1524000" y="4438650"/>
            <a:ext cx="2838450" cy="10715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6" idx="5"/>
            <a:endCxn id="26" idx="2"/>
          </p:cNvCxnSpPr>
          <p:nvPr/>
        </p:nvCxnSpPr>
        <p:spPr>
          <a:xfrm rot="16200000" flipH="1">
            <a:off x="2868213" y="3643313"/>
            <a:ext cx="120729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立方体 35"/>
          <p:cNvSpPr/>
          <p:nvPr/>
        </p:nvSpPr>
        <p:spPr>
          <a:xfrm rot="3620450">
            <a:off x="2408639" y="3536214"/>
            <a:ext cx="355133" cy="246787"/>
          </a:xfrm>
          <a:prstGeom prst="cube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柱形 36"/>
          <p:cNvSpPr/>
          <p:nvPr/>
        </p:nvSpPr>
        <p:spPr>
          <a:xfrm>
            <a:off x="3638550" y="4019550"/>
            <a:ext cx="342900" cy="485775"/>
          </a:xfrm>
          <a:prstGeom prst="can">
            <a:avLst/>
          </a:prstGeom>
          <a:solidFill>
            <a:srgbClr val="7030A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5400000" flipV="1">
            <a:off x="6443664" y="4319591"/>
            <a:ext cx="1095375" cy="1809750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2492467">
            <a:off x="6262369" y="5097077"/>
            <a:ext cx="288792" cy="29706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平行四边形 39"/>
          <p:cNvSpPr/>
          <p:nvPr/>
        </p:nvSpPr>
        <p:spPr>
          <a:xfrm rot="5400000">
            <a:off x="2400300" y="3486153"/>
            <a:ext cx="1095374" cy="1362076"/>
          </a:xfrm>
          <a:prstGeom prst="parallelogram">
            <a:avLst/>
          </a:prstGeom>
          <a:solidFill>
            <a:schemeClr val="tx1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5400000">
            <a:off x="2019298" y="4248152"/>
            <a:ext cx="752477" cy="79057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>
            <a:stCxn id="30" idx="7"/>
          </p:cNvCxnSpPr>
          <p:nvPr/>
        </p:nvCxnSpPr>
        <p:spPr>
          <a:xfrm rot="5400000" flipH="1" flipV="1">
            <a:off x="1818220" y="2957511"/>
            <a:ext cx="2206094" cy="2825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30" idx="7"/>
            <a:endCxn id="26" idx="5"/>
          </p:cNvCxnSpPr>
          <p:nvPr/>
        </p:nvCxnSpPr>
        <p:spPr>
          <a:xfrm rot="5400000" flipH="1" flipV="1">
            <a:off x="1273507" y="3274816"/>
            <a:ext cx="2433502" cy="196320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6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" name="Text Box 65"/>
          <p:cNvSpPr txBox="1">
            <a:spLocks noChangeArrowheads="1"/>
          </p:cNvSpPr>
          <p:nvPr/>
        </p:nvSpPr>
        <p:spPr bwMode="auto">
          <a:xfrm>
            <a:off x="4716461" y="2013041"/>
            <a:ext cx="6713539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glm::mat4 proj =glm::perspective(45.0f, 1.3f, 0.1f, 100.0f);</a:t>
            </a:r>
          </a:p>
          <a:p>
            <a:pPr>
              <a:lnSpc>
                <a:spcPct val="130000"/>
              </a:lnSpc>
              <a:defRPr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4875" y="25701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在观察空间中指定裁剪空间：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第一个参数定义了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视野的角度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fov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第二个参数设置了宽高比，由视口的高除以宽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54042" y="144941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指定裁剪空间：以透视投影为例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19738" y="6035159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第一个参数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fov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>
            <a:stCxn id="30" idx="4"/>
            <a:endCxn id="26" idx="2"/>
          </p:cNvCxnSpPr>
          <p:nvPr/>
        </p:nvCxnSpPr>
        <p:spPr>
          <a:xfrm rot="5400000" flipH="1" flipV="1">
            <a:off x="1813916" y="3904656"/>
            <a:ext cx="1315640" cy="20002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7"/>
          </p:cNvCxnSpPr>
          <p:nvPr/>
        </p:nvCxnSpPr>
        <p:spPr>
          <a:xfrm rot="5400000" flipH="1" flipV="1">
            <a:off x="1327682" y="4210049"/>
            <a:ext cx="1444094" cy="10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438040" y="5501760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fov</a:t>
            </a:r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 rot="5400000">
            <a:off x="2666999" y="2752725"/>
            <a:ext cx="1609723" cy="178117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 descr="shexiangj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557835">
            <a:off x="825367" y="5413814"/>
            <a:ext cx="662112" cy="531787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1419225" y="5457825"/>
            <a:ext cx="104775" cy="1047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30" idx="0"/>
          </p:cNvCxnSpPr>
          <p:nvPr/>
        </p:nvCxnSpPr>
        <p:spPr>
          <a:xfrm rot="5400000" flipH="1" flipV="1">
            <a:off x="735807" y="3593307"/>
            <a:ext cx="2600324" cy="11287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30" idx="6"/>
          </p:cNvCxnSpPr>
          <p:nvPr/>
        </p:nvCxnSpPr>
        <p:spPr>
          <a:xfrm flipV="1">
            <a:off x="1524000" y="4438650"/>
            <a:ext cx="2838450" cy="10715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30" idx="7"/>
            <a:endCxn id="26" idx="5"/>
          </p:cNvCxnSpPr>
          <p:nvPr/>
        </p:nvCxnSpPr>
        <p:spPr>
          <a:xfrm rot="5400000" flipH="1" flipV="1">
            <a:off x="1273507" y="3274816"/>
            <a:ext cx="2433502" cy="196320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6" idx="5"/>
            <a:endCxn id="26" idx="2"/>
          </p:cNvCxnSpPr>
          <p:nvPr/>
        </p:nvCxnSpPr>
        <p:spPr>
          <a:xfrm rot="16200000" flipH="1">
            <a:off x="2868213" y="3643313"/>
            <a:ext cx="120729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立方体 35"/>
          <p:cNvSpPr/>
          <p:nvPr/>
        </p:nvSpPr>
        <p:spPr>
          <a:xfrm rot="3620450">
            <a:off x="2408639" y="3536214"/>
            <a:ext cx="355133" cy="246787"/>
          </a:xfrm>
          <a:prstGeom prst="cube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柱形 36"/>
          <p:cNvSpPr/>
          <p:nvPr/>
        </p:nvSpPr>
        <p:spPr>
          <a:xfrm>
            <a:off x="3638550" y="4019550"/>
            <a:ext cx="342900" cy="485775"/>
          </a:xfrm>
          <a:prstGeom prst="can">
            <a:avLst/>
          </a:prstGeom>
          <a:solidFill>
            <a:srgbClr val="7030A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5400000" flipV="1">
            <a:off x="2309814" y="4776791"/>
            <a:ext cx="1095375" cy="1809750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2492467">
            <a:off x="2128519" y="5554277"/>
            <a:ext cx="288792" cy="29706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平行四边形 39"/>
          <p:cNvSpPr/>
          <p:nvPr/>
        </p:nvSpPr>
        <p:spPr>
          <a:xfrm rot="5400000">
            <a:off x="2400300" y="3486153"/>
            <a:ext cx="1095374" cy="1362076"/>
          </a:xfrm>
          <a:prstGeom prst="parallelogram">
            <a:avLst/>
          </a:prstGeom>
          <a:solidFill>
            <a:schemeClr val="tx1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5400000">
            <a:off x="2019298" y="4248152"/>
            <a:ext cx="752477" cy="79057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>
            <a:stCxn id="30" idx="7"/>
          </p:cNvCxnSpPr>
          <p:nvPr/>
        </p:nvCxnSpPr>
        <p:spPr>
          <a:xfrm rot="5400000" flipH="1" flipV="1">
            <a:off x="1818220" y="2957511"/>
            <a:ext cx="2206094" cy="2825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平行四边形 26"/>
          <p:cNvSpPr/>
          <p:nvPr/>
        </p:nvSpPr>
        <p:spPr>
          <a:xfrm rot="5400000">
            <a:off x="7096125" y="3781428"/>
            <a:ext cx="1095374" cy="1857376"/>
          </a:xfrm>
          <a:prstGeom prst="parallelogram">
            <a:avLst>
              <a:gd name="adj" fmla="val 0"/>
            </a:avLst>
          </a:prstGeom>
          <a:solidFill>
            <a:schemeClr val="tx1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06234" y="5368409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第二个参数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=width/height</a:t>
            </a:r>
            <a:endParaRPr lang="zh-CN" altLang="en-US" sz="1600" dirty="0"/>
          </a:p>
        </p:txBody>
      </p:sp>
      <p:sp>
        <p:nvSpPr>
          <p:cNvPr id="41" name="矩形 40"/>
          <p:cNvSpPr/>
          <p:nvPr/>
        </p:nvSpPr>
        <p:spPr>
          <a:xfrm>
            <a:off x="7209993" y="3787259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width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876493" y="453020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height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325409" y="44825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视口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4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7" name="Text Box 65"/>
          <p:cNvSpPr txBox="1">
            <a:spLocks noChangeArrowheads="1"/>
          </p:cNvSpPr>
          <p:nvPr/>
        </p:nvSpPr>
        <p:spPr bwMode="auto">
          <a:xfrm>
            <a:off x="4716461" y="2013041"/>
            <a:ext cx="6713539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glm::mat4 proj =glm::perspective(45.0f, 1.3f, 0.1f, 100.0f);</a:t>
            </a:r>
          </a:p>
          <a:p>
            <a:pPr>
              <a:lnSpc>
                <a:spcPct val="130000"/>
              </a:lnSpc>
              <a:defRPr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4875" y="257011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在观察空间中指定裁剪空间：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第一个参数定义了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视野的角度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fov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第二个参数设置了宽高比，由视口的高除以宽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第三个参数设置了前截面的位置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第四个参数设置了后截面的位置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54042" y="144941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指定裁剪空间：以透视投影为例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19738" y="6035159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第一个参数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fov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>
            <a:stCxn id="30" idx="4"/>
            <a:endCxn id="26" idx="2"/>
          </p:cNvCxnSpPr>
          <p:nvPr/>
        </p:nvCxnSpPr>
        <p:spPr>
          <a:xfrm rot="5400000" flipH="1" flipV="1">
            <a:off x="1813916" y="3904656"/>
            <a:ext cx="1315640" cy="20002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0" idx="7"/>
          </p:cNvCxnSpPr>
          <p:nvPr/>
        </p:nvCxnSpPr>
        <p:spPr>
          <a:xfrm rot="5400000" flipH="1" flipV="1">
            <a:off x="1327682" y="4210049"/>
            <a:ext cx="1444094" cy="10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438040" y="5501760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fov</a:t>
            </a:r>
            <a:endParaRPr lang="zh-CN" altLang="en-US" dirty="0"/>
          </a:p>
        </p:txBody>
      </p:sp>
      <p:sp>
        <p:nvSpPr>
          <p:cNvPr id="26" name="平行四边形 25"/>
          <p:cNvSpPr/>
          <p:nvPr/>
        </p:nvSpPr>
        <p:spPr>
          <a:xfrm rot="5400000">
            <a:off x="2666999" y="2752725"/>
            <a:ext cx="1609723" cy="178117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 descr="shexiangj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557835">
            <a:off x="825367" y="5413814"/>
            <a:ext cx="662112" cy="531787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1419225" y="5457825"/>
            <a:ext cx="104775" cy="1047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30" idx="0"/>
          </p:cNvCxnSpPr>
          <p:nvPr/>
        </p:nvCxnSpPr>
        <p:spPr>
          <a:xfrm rot="5400000" flipH="1" flipV="1">
            <a:off x="735807" y="3593307"/>
            <a:ext cx="2600324" cy="11287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30" idx="6"/>
          </p:cNvCxnSpPr>
          <p:nvPr/>
        </p:nvCxnSpPr>
        <p:spPr>
          <a:xfrm flipV="1">
            <a:off x="1524000" y="4438650"/>
            <a:ext cx="2838450" cy="10715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30" idx="7"/>
            <a:endCxn id="26" idx="5"/>
          </p:cNvCxnSpPr>
          <p:nvPr/>
        </p:nvCxnSpPr>
        <p:spPr>
          <a:xfrm rot="5400000" flipH="1" flipV="1">
            <a:off x="1273507" y="3274816"/>
            <a:ext cx="2433502" cy="196320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6" idx="5"/>
            <a:endCxn id="26" idx="2"/>
          </p:cNvCxnSpPr>
          <p:nvPr/>
        </p:nvCxnSpPr>
        <p:spPr>
          <a:xfrm rot="16200000" flipH="1">
            <a:off x="2868213" y="3643313"/>
            <a:ext cx="120729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立方体 35"/>
          <p:cNvSpPr/>
          <p:nvPr/>
        </p:nvSpPr>
        <p:spPr>
          <a:xfrm rot="3620450">
            <a:off x="2408639" y="3536214"/>
            <a:ext cx="355133" cy="246787"/>
          </a:xfrm>
          <a:prstGeom prst="cube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柱形 36"/>
          <p:cNvSpPr/>
          <p:nvPr/>
        </p:nvSpPr>
        <p:spPr>
          <a:xfrm>
            <a:off x="3638550" y="4019550"/>
            <a:ext cx="342900" cy="485775"/>
          </a:xfrm>
          <a:prstGeom prst="can">
            <a:avLst/>
          </a:prstGeom>
          <a:solidFill>
            <a:srgbClr val="7030A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5400000" flipV="1">
            <a:off x="2309814" y="4776791"/>
            <a:ext cx="1095375" cy="1809750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2492467">
            <a:off x="2128519" y="5554277"/>
            <a:ext cx="288792" cy="29706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平行四边形 39"/>
          <p:cNvSpPr/>
          <p:nvPr/>
        </p:nvSpPr>
        <p:spPr>
          <a:xfrm rot="5400000">
            <a:off x="2400300" y="3486153"/>
            <a:ext cx="1095374" cy="1362076"/>
          </a:xfrm>
          <a:prstGeom prst="parallelogram">
            <a:avLst/>
          </a:prstGeom>
          <a:solidFill>
            <a:schemeClr val="tx1"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rot="5400000">
            <a:off x="2019298" y="4248152"/>
            <a:ext cx="752477" cy="79057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>
            <a:stCxn id="30" idx="7"/>
          </p:cNvCxnSpPr>
          <p:nvPr/>
        </p:nvCxnSpPr>
        <p:spPr>
          <a:xfrm rot="5400000" flipH="1" flipV="1">
            <a:off x="1818220" y="2957511"/>
            <a:ext cx="2206094" cy="2825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29359" y="3330059"/>
            <a:ext cx="1457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第二个参数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=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width/height</a:t>
            </a:r>
            <a:endParaRPr lang="zh-CN" altLang="en-US" sz="1600" dirty="0"/>
          </a:p>
        </p:txBody>
      </p:sp>
      <p:cxnSp>
        <p:nvCxnSpPr>
          <p:cNvPr id="45" name="直接箭头连接符 44"/>
          <p:cNvCxnSpPr>
            <a:stCxn id="25" idx="1"/>
          </p:cNvCxnSpPr>
          <p:nvPr/>
        </p:nvCxnSpPr>
        <p:spPr>
          <a:xfrm>
            <a:off x="2790825" y="4737500"/>
            <a:ext cx="1457325" cy="425050"/>
          </a:xfrm>
          <a:prstGeom prst="straightConnector1">
            <a:avLst/>
          </a:prstGeom>
          <a:ln w="19050">
            <a:solidFill>
              <a:srgbClr val="0066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4264536" y="5035034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个参数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：前截面的位置</a:t>
            </a:r>
            <a:endParaRPr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968886" y="2110859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zh-CN" altLang="zh-CN" sz="1600" dirty="0" smtClean="0">
                <a:latin typeface="微软雅黑" pitchFamily="34" charset="-122"/>
                <a:ea typeface="微软雅黑" pitchFamily="34" charset="-122"/>
              </a:rPr>
              <a:t>个参数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：后截面的位置</a:t>
            </a:r>
            <a:endParaRPr lang="zh-CN" altLang="en-US" sz="1600" dirty="0"/>
          </a:p>
        </p:txBody>
      </p:sp>
      <p:cxnSp>
        <p:nvCxnSpPr>
          <p:cNvPr id="48" name="直接箭头连接符 47"/>
          <p:cNvCxnSpPr>
            <a:stCxn id="26" idx="5"/>
          </p:cNvCxnSpPr>
          <p:nvPr/>
        </p:nvCxnSpPr>
        <p:spPr>
          <a:xfrm rot="16200000" flipV="1">
            <a:off x="2483048" y="2050854"/>
            <a:ext cx="544117" cy="1433509"/>
          </a:xfrm>
          <a:prstGeom prst="straightConnector1">
            <a:avLst/>
          </a:prstGeom>
          <a:ln w="19050">
            <a:solidFill>
              <a:srgbClr val="0066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4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cxnSp>
        <p:nvCxnSpPr>
          <p:cNvPr id="40" name="直接箭头连接符 7"/>
          <p:cNvCxnSpPr>
            <a:cxnSpLocks noChangeShapeType="1"/>
          </p:cNvCxnSpPr>
          <p:nvPr/>
        </p:nvCxnSpPr>
        <p:spPr bwMode="auto">
          <a:xfrm>
            <a:off x="8370888" y="2967038"/>
            <a:ext cx="0" cy="5857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环形箭头 41"/>
          <p:cNvSpPr/>
          <p:nvPr/>
        </p:nvSpPr>
        <p:spPr>
          <a:xfrm flipH="1">
            <a:off x="2779713" y="1757363"/>
            <a:ext cx="1277937" cy="1277937"/>
          </a:xfrm>
          <a:prstGeom prst="circularArrow">
            <a:avLst>
              <a:gd name="adj1" fmla="val 12500"/>
              <a:gd name="adj2" fmla="val 949136"/>
              <a:gd name="adj3" fmla="val 20457681"/>
              <a:gd name="adj4" fmla="val 2875315"/>
              <a:gd name="adj5" fmla="val 10076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模型变换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3" name="TextBox 31"/>
          <p:cNvSpPr txBox="1"/>
          <p:nvPr/>
        </p:nvSpPr>
        <p:spPr>
          <a:xfrm>
            <a:off x="6907212" y="3554413"/>
            <a:ext cx="5703888" cy="9002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理论部分：本节内容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实践部分：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渲染管线中固定部分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4" name="环形箭头 43"/>
          <p:cNvSpPr/>
          <p:nvPr/>
        </p:nvSpPr>
        <p:spPr>
          <a:xfrm flipH="1">
            <a:off x="4360863" y="1757363"/>
            <a:ext cx="1277937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solidFill>
            <a:srgbClr val="0098DD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视图变换</a:t>
            </a:r>
            <a:endParaRPr lang="zh-CN" altLang="en-US" sz="135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6" name="环形箭头 45"/>
          <p:cNvSpPr/>
          <p:nvPr/>
        </p:nvSpPr>
        <p:spPr>
          <a:xfrm flipH="1">
            <a:off x="5942013" y="1757363"/>
            <a:ext cx="1276350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60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投影变换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8" name="环形箭头 47"/>
          <p:cNvSpPr/>
          <p:nvPr/>
        </p:nvSpPr>
        <p:spPr>
          <a:xfrm flipH="1">
            <a:off x="7702550" y="1757363"/>
            <a:ext cx="1277938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55"/>
            </a:avLst>
          </a:prstGeom>
          <a:solidFill>
            <a:srgbClr val="FF0000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屏幕映射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954042" y="143989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OpenGL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中的矩阵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6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7"/>
          <p:cNvCxnSpPr>
            <a:cxnSpLocks noChangeShapeType="1"/>
          </p:cNvCxnSpPr>
          <p:nvPr/>
        </p:nvCxnSpPr>
        <p:spPr bwMode="auto">
          <a:xfrm>
            <a:off x="5008563" y="2938463"/>
            <a:ext cx="0" cy="5857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箭头连接符 7"/>
          <p:cNvCxnSpPr>
            <a:cxnSpLocks noChangeShapeType="1"/>
          </p:cNvCxnSpPr>
          <p:nvPr/>
        </p:nvCxnSpPr>
        <p:spPr bwMode="auto">
          <a:xfrm>
            <a:off x="6618288" y="2947988"/>
            <a:ext cx="0" cy="5857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几何阶段实例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cxnSp>
        <p:nvCxnSpPr>
          <p:cNvPr id="40" name="直接箭头连接符 7"/>
          <p:cNvCxnSpPr>
            <a:cxnSpLocks noChangeShapeType="1"/>
          </p:cNvCxnSpPr>
          <p:nvPr/>
        </p:nvCxnSpPr>
        <p:spPr bwMode="auto">
          <a:xfrm>
            <a:off x="3417888" y="2957513"/>
            <a:ext cx="0" cy="5857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环形箭头 41"/>
          <p:cNvSpPr/>
          <p:nvPr/>
        </p:nvSpPr>
        <p:spPr>
          <a:xfrm flipH="1">
            <a:off x="2779713" y="1757363"/>
            <a:ext cx="1277937" cy="1277937"/>
          </a:xfrm>
          <a:prstGeom prst="circularArrow">
            <a:avLst>
              <a:gd name="adj1" fmla="val 12500"/>
              <a:gd name="adj2" fmla="val 949136"/>
              <a:gd name="adj3" fmla="val 20457681"/>
              <a:gd name="adj4" fmla="val 2875315"/>
              <a:gd name="adj5" fmla="val 10076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模型变换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4" name="环形箭头 43"/>
          <p:cNvSpPr/>
          <p:nvPr/>
        </p:nvSpPr>
        <p:spPr>
          <a:xfrm flipH="1">
            <a:off x="4360863" y="1757363"/>
            <a:ext cx="1277937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solidFill>
            <a:srgbClr val="0098DD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视图变换</a:t>
            </a:r>
            <a:endParaRPr lang="zh-CN" altLang="en-US" sz="135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6" name="环形箭头 45"/>
          <p:cNvSpPr/>
          <p:nvPr/>
        </p:nvSpPr>
        <p:spPr>
          <a:xfrm flipH="1">
            <a:off x="5942013" y="1757363"/>
            <a:ext cx="1276350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60"/>
            </a:avLst>
          </a:prstGeom>
          <a:solidFill>
            <a:srgbClr val="0098DD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投影变换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8" name="环形箭头 47"/>
          <p:cNvSpPr/>
          <p:nvPr/>
        </p:nvSpPr>
        <p:spPr>
          <a:xfrm flipH="1">
            <a:off x="7702550" y="1757363"/>
            <a:ext cx="1277938" cy="12779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0155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屏幕映射</a:t>
            </a:r>
            <a:endParaRPr lang="zh-CN" altLang="en-US" sz="135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935117" y="3602069"/>
            <a:ext cx="848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Model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15942" y="1487519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OpenGL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中的矩阵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40092" y="3602069"/>
            <a:ext cx="6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2642" y="3602069"/>
            <a:ext cx="1241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Projection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450" y="4791075"/>
            <a:ext cx="881062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gl_Position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= projection * view * model * vec4(aPos, 1.0);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注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意变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换的顺序不能出错，在计算时，是从右往左进行计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算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43300" y="3914775"/>
            <a:ext cx="2876550" cy="749216"/>
            <a:chOff x="3543300" y="3914775"/>
            <a:chExt cx="2876550" cy="749216"/>
          </a:xfrm>
        </p:grpSpPr>
        <p:sp>
          <p:nvSpPr>
            <p:cNvPr id="18" name="矩形 17"/>
            <p:cNvSpPr/>
            <p:nvPr/>
          </p:nvSpPr>
          <p:spPr>
            <a:xfrm>
              <a:off x="4357553" y="4156160"/>
              <a:ext cx="154080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PVM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矩阵！</a:t>
              </a:r>
              <a:r>
                <a:rPr lang="en-US" altLang="zh-CN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?</a:t>
              </a:r>
              <a:endPara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543300" y="3914775"/>
              <a:ext cx="1362075" cy="3524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5" idx="2"/>
            </p:cNvCxnSpPr>
            <p:nvPr/>
          </p:nvCxnSpPr>
          <p:spPr>
            <a:xfrm rot="16200000" flipH="1">
              <a:off x="4825571" y="4099148"/>
              <a:ext cx="3170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0800000" flipV="1">
              <a:off x="5086350" y="3933824"/>
              <a:ext cx="1333500" cy="3428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129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编码方法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1828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Cohen-Sutherland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方法：基于编码的裁剪方法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1885949" y="2047875"/>
            <a:ext cx="9172575" cy="4648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 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81199" y="1943011"/>
            <a:ext cx="8591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具体做法：按</a:t>
            </a:r>
            <a:r>
              <a:rPr lang="zh-CN" altLang="en-US" dirty="0" smtClean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左、下、右、上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的顺序求出直线段与窗口边界的交点，分段处理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161127" y="2920484"/>
            <a:ext cx="41258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例：对于直线段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2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求出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与左边界有实交点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，一分为二，简弃直线段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，处理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3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求出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与下边界的实交点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，一分为二，简弃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，剩下的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3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可以简取。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05150" y="3276600"/>
            <a:ext cx="1381125" cy="1076325"/>
          </a:xfrm>
          <a:prstGeom prst="rect">
            <a:avLst/>
          </a:prstGeom>
          <a:solidFill>
            <a:srgbClr val="BBE4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924050" y="3276600"/>
            <a:ext cx="37338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895475" y="4352925"/>
            <a:ext cx="37338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1838325" y="3905251"/>
            <a:ext cx="25336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3219450" y="3914776"/>
            <a:ext cx="25336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467784" y="3939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窗口</a:t>
            </a:r>
            <a:endParaRPr lang="en-US" altLang="zh-CN" dirty="0" smtClean="0">
              <a:solidFill>
                <a:srgbClr val="0066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10634" y="363485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01109" y="272045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401109" y="462545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67934" y="36443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58409" y="27299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58409" y="463498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105709" y="36539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96184" y="27395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96184" y="4644509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53459" y="5320784"/>
            <a:ext cx="1370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000" baseline="-25000" dirty="0">
              <a:solidFill>
                <a:srgbClr val="FF0000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438400" y="3467100"/>
            <a:ext cx="1905000" cy="14097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2059387" y="3253859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1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4088212" y="4844534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P</a:t>
            </a:r>
            <a:r>
              <a:rPr lang="en-US" altLang="zh-CN" baseline="-25000" dirty="0" smtClean="0">
                <a:latin typeface="黑体" pitchFamily="2" charset="-122"/>
                <a:ea typeface="黑体" pitchFamily="2" charset="-122"/>
              </a:rPr>
              <a:t>2</a:t>
            </a:r>
            <a:endParaRPr lang="zh-CN" altLang="en-US" dirty="0"/>
          </a:p>
        </p:txBody>
      </p:sp>
      <p:grpSp>
        <p:nvGrpSpPr>
          <p:cNvPr id="55" name="组合 54"/>
          <p:cNvGrpSpPr/>
          <p:nvPr/>
        </p:nvGrpSpPr>
        <p:grpSpPr>
          <a:xfrm>
            <a:off x="3019425" y="3520559"/>
            <a:ext cx="426638" cy="489466"/>
            <a:chOff x="3019425" y="3520559"/>
            <a:chExt cx="426638" cy="489466"/>
          </a:xfrm>
        </p:grpSpPr>
        <p:sp>
          <p:nvSpPr>
            <p:cNvPr id="31" name="椭圆 30"/>
            <p:cNvSpPr/>
            <p:nvPr/>
          </p:nvSpPr>
          <p:spPr>
            <a:xfrm>
              <a:off x="3019425" y="3867150"/>
              <a:ext cx="142875" cy="1428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069037" y="3520559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黑体" pitchFamily="2" charset="-122"/>
                  <a:ea typeface="黑体" pitchFamily="2" charset="-122"/>
                </a:rPr>
                <a:t>P</a:t>
              </a:r>
              <a:r>
                <a:rPr lang="en-US" altLang="zh-CN" baseline="-25000" dirty="0" smtClean="0">
                  <a:latin typeface="黑体" pitchFamily="2" charset="-122"/>
                  <a:ea typeface="黑体" pitchFamily="2" charset="-122"/>
                </a:rPr>
                <a:t>3</a:t>
              </a:r>
              <a:endParaRPr lang="zh-CN" altLang="en-US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411937" y="4276725"/>
            <a:ext cx="377026" cy="432316"/>
            <a:chOff x="3411937" y="4276725"/>
            <a:chExt cx="377026" cy="432316"/>
          </a:xfrm>
        </p:grpSpPr>
        <p:sp>
          <p:nvSpPr>
            <p:cNvPr id="48" name="椭圆 47"/>
            <p:cNvSpPr/>
            <p:nvPr/>
          </p:nvSpPr>
          <p:spPr>
            <a:xfrm>
              <a:off x="3552825" y="4276725"/>
              <a:ext cx="142875" cy="1428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3411937" y="4339709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黑体" pitchFamily="2" charset="-122"/>
                  <a:ea typeface="黑体" pitchFamily="2" charset="-122"/>
                </a:rPr>
                <a:t>P</a:t>
              </a:r>
              <a:r>
                <a:rPr lang="en-US" altLang="zh-CN" baseline="-25000" dirty="0" smtClean="0">
                  <a:latin typeface="黑体" pitchFamily="2" charset="-122"/>
                  <a:ea typeface="黑体" pitchFamily="2" charset="-122"/>
                </a:rPr>
                <a:t>4</a:t>
              </a:r>
              <a:endParaRPr lang="zh-CN" altLang="en-US" dirty="0"/>
            </a:p>
          </p:txBody>
        </p:sp>
      </p:grpSp>
      <p:sp>
        <p:nvSpPr>
          <p:cNvPr id="53" name="椭圆 52"/>
          <p:cNvSpPr/>
          <p:nvPr/>
        </p:nvSpPr>
        <p:spPr>
          <a:xfrm>
            <a:off x="2362200" y="3390900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267200" y="4810125"/>
            <a:ext cx="142875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31" idx="5"/>
            <a:endCxn id="52" idx="0"/>
          </p:cNvCxnSpPr>
          <p:nvPr/>
        </p:nvCxnSpPr>
        <p:spPr>
          <a:xfrm rot="16200000" flipH="1">
            <a:off x="3195609" y="3934868"/>
            <a:ext cx="350608" cy="459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几何阶段实例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cxnSp>
        <p:nvCxnSpPr>
          <p:cNvPr id="6" name="直接箭头连接符 5"/>
          <p:cNvCxnSpPr/>
          <p:nvPr/>
        </p:nvCxnSpPr>
        <p:spPr>
          <a:xfrm rot="16200000" flipV="1">
            <a:off x="1156321" y="3504347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056320" y="4393835"/>
            <a:ext cx="180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69486" y="2473320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07306" y="4248583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30158" y="440013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2600325" y="3648075"/>
            <a:ext cx="104775" cy="1047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26231" y="3353233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P(4,3,2)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912977" y="16822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之前的变换基于行矩阵：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rot="5400000">
            <a:off x="944335" y="4431563"/>
            <a:ext cx="1158253" cy="10657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97911" y="5073645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z</a:t>
            </a:r>
            <a:endParaRPr lang="zh-CN" altLang="en-US" dirty="0"/>
          </a:p>
        </p:txBody>
      </p:sp>
      <p:graphicFrame>
        <p:nvGraphicFramePr>
          <p:cNvPr id="17" name="Object 1024"/>
          <p:cNvGraphicFramePr>
            <a:graphicFrameLocks noChangeAspect="1"/>
          </p:cNvGraphicFramePr>
          <p:nvPr/>
        </p:nvGraphicFramePr>
        <p:xfrm>
          <a:off x="4448175" y="3486151"/>
          <a:ext cx="6833589" cy="1666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94" name="Microsoft 公式 3.0" r:id="rId3" imgW="3695700" imgH="914400" progId="">
                  <p:embed/>
                </p:oleObj>
              </mc:Choice>
              <mc:Fallback>
                <p:oleObj name="Microsoft 公式 3.0" r:id="rId3" imgW="3695700" imgH="914400" progId="">
                  <p:embed/>
                  <p:pic>
                    <p:nvPicPr>
                      <p:cNvPr id="17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3486151"/>
                        <a:ext cx="6833589" cy="16668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4472970" y="2396609"/>
            <a:ext cx="484825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三维坐标系下点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p(x,y,z)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变换后为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p’(x’,y’,z’)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：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则所有的变换可以用矩阵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16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来表示！</a:t>
            </a:r>
            <a:endParaRPr lang="en-US" altLang="zh-CN" sz="1600" b="1" baseline="-25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9305924" y="4714875"/>
            <a:ext cx="2160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9721350" y="4328024"/>
            <a:ext cx="2160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09479" y="3139559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309479" y="511123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1100179" y="3139559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1157329" y="5101709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91150" y="3324225"/>
            <a:ext cx="800219" cy="338554"/>
          </a:xfrm>
          <a:prstGeom prst="rect">
            <a:avLst/>
          </a:prstGeom>
          <a:solidFill>
            <a:srgbClr val="0066FF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行矩阵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rot="5400000">
            <a:off x="5676900" y="3790950"/>
            <a:ext cx="228600" cy="5715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115050" y="3714750"/>
            <a:ext cx="2409825" cy="36195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几何阶段实例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912977" y="1453634"/>
            <a:ext cx="3392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现在在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OpenGL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中改为列矩阵：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7" name="Object 1024"/>
          <p:cNvGraphicFramePr>
            <a:graphicFrameLocks noChangeAspect="1"/>
          </p:cNvGraphicFramePr>
          <p:nvPr/>
        </p:nvGraphicFramePr>
        <p:xfrm>
          <a:off x="1857375" y="2733676"/>
          <a:ext cx="6833589" cy="1666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18" name="Microsoft 公式 3.0" r:id="rId3" imgW="3695700" imgH="914400" progId="">
                  <p:embed/>
                </p:oleObj>
              </mc:Choice>
              <mc:Fallback>
                <p:oleObj name="Microsoft 公式 3.0" r:id="rId3" imgW="3695700" imgH="914400" progId="">
                  <p:embed/>
                  <p:pic>
                    <p:nvPicPr>
                      <p:cNvPr id="17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2733676"/>
                        <a:ext cx="6833589" cy="16668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1882170" y="1853684"/>
            <a:ext cx="4848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三维坐标系下点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p(x,y,z)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变换后为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p’(x’,y’,z’)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：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则所有的变换可以用矩阵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1600" b="1" baseline="-25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来表示！</a:t>
            </a:r>
            <a:endParaRPr lang="en-US" altLang="zh-CN" sz="1600" b="1" baseline="-25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1349" name="Rectangle 5"/>
          <p:cNvSpPr>
            <a:spLocks noChangeArrowheads="1"/>
          </p:cNvSpPr>
          <p:nvPr/>
        </p:nvSpPr>
        <p:spPr bwMode="auto">
          <a:xfrm>
            <a:off x="0" y="10858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41351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1353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876425" y="4848225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p’=              =T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∙  p   =                          ∙           </a:t>
            </a:r>
            <a:endParaRPr lang="zh-CN" alt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00350" y="2686050"/>
            <a:ext cx="800219" cy="338554"/>
          </a:xfrm>
          <a:prstGeom prst="rect">
            <a:avLst/>
          </a:prstGeom>
          <a:solidFill>
            <a:srgbClr val="0066FF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行矩阵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rot="5400000">
            <a:off x="3086100" y="3152775"/>
            <a:ext cx="228600" cy="5715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524250" y="3076575"/>
            <a:ext cx="2409825" cy="361950"/>
          </a:xfrm>
          <a:prstGeom prst="line">
            <a:avLst/>
          </a:prstGeom>
          <a:ln w="1905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67025" y="6076950"/>
            <a:ext cx="800219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列矩阵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rot="16200000" flipH="1">
            <a:off x="2833687" y="5872163"/>
            <a:ext cx="209550" cy="1619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0800000" flipV="1">
            <a:off x="3457578" y="5781674"/>
            <a:ext cx="2524122" cy="2952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5867399" y="4114800"/>
            <a:ext cx="533401" cy="1754326"/>
            <a:chOff x="7639049" y="4400550"/>
            <a:chExt cx="533401" cy="1754326"/>
          </a:xfrm>
        </p:grpSpPr>
        <p:sp>
          <p:nvSpPr>
            <p:cNvPr id="35" name="TextBox 34"/>
            <p:cNvSpPr txBox="1"/>
            <p:nvPr/>
          </p:nvSpPr>
          <p:spPr>
            <a:xfrm>
              <a:off x="7639049" y="4400550"/>
              <a:ext cx="5334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cs typeface="Times New Roman" pitchFamily="18" charset="0"/>
                </a:rPr>
                <a:t>z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 flipV="1">
              <a:off x="7667624" y="4514850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7658099" y="6096000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16200000" flipH="1">
              <a:off x="6867525" y="5305425"/>
              <a:ext cx="1581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7991474" y="4514850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7981949" y="6096000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16200000" flipH="1">
              <a:off x="7315200" y="5305425"/>
              <a:ext cx="1581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4029074" y="4152900"/>
            <a:ext cx="1514476" cy="1754326"/>
            <a:chOff x="4410074" y="4238625"/>
            <a:chExt cx="1514476" cy="1754326"/>
          </a:xfrm>
        </p:grpSpPr>
        <p:sp>
          <p:nvSpPr>
            <p:cNvPr id="34" name="TextBox 33"/>
            <p:cNvSpPr txBox="1"/>
            <p:nvPr/>
          </p:nvSpPr>
          <p:spPr>
            <a:xfrm>
              <a:off x="4486274" y="4238625"/>
              <a:ext cx="138112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adhl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beim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cfjn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pqrs</a:t>
              </a:r>
              <a:endParaRPr lang="zh-CN" altLang="en-US" i="1" dirty="0">
                <a:latin typeface="Times New Roman" pitchFamily="18" charset="0"/>
                <a:ea typeface="楷体" pitchFamily="49" charset="-122"/>
                <a:cs typeface="Times New Roman" pitchFamily="18" charset="0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5810249" y="4324350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800724" y="5905500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16200000" flipH="1">
              <a:off x="5133975" y="5114925"/>
              <a:ext cx="1581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4419599" y="4314825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4410074" y="5895975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16200000" flipH="1">
              <a:off x="3619500" y="5105400"/>
              <a:ext cx="1581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2419349" y="4152900"/>
            <a:ext cx="403275" cy="1754326"/>
            <a:chOff x="2419349" y="4152900"/>
            <a:chExt cx="403275" cy="1754326"/>
          </a:xfrm>
        </p:grpSpPr>
        <p:sp>
          <p:nvSpPr>
            <p:cNvPr id="38" name="TextBox 37"/>
            <p:cNvSpPr txBox="1"/>
            <p:nvPr/>
          </p:nvSpPr>
          <p:spPr>
            <a:xfrm>
              <a:off x="2466974" y="4152900"/>
              <a:ext cx="3524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cs typeface="Times New Roman" pitchFamily="18" charset="0"/>
                </a:rPr>
                <a:t>x’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cs typeface="Times New Roman" pitchFamily="18" charset="0"/>
                </a:rPr>
                <a:t>y’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cs typeface="Times New Roman" pitchFamily="18" charset="0"/>
                </a:rPr>
                <a:t>z’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zh-CN" i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 flipV="1">
              <a:off x="2428874" y="4238625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2419349" y="5819775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16200000" flipH="1">
              <a:off x="1628775" y="5029200"/>
              <a:ext cx="1581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2705099" y="4238625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16200000" flipH="1">
              <a:off x="2028825" y="5029200"/>
              <a:ext cx="1581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2714624" y="5819775"/>
              <a:ext cx="108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475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OpenGL</a:t>
            </a:r>
            <a:r>
              <a:rPr lang="zh-CN" altLang="en-US" dirty="0" smtClean="0"/>
              <a:t>的几何阶段实现</a:t>
            </a:r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790825" y="2286000"/>
            <a:ext cx="8810625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gl_Position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= projection * view * model * vec4(aPos, 1.0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);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66778" y="1441535"/>
            <a:ext cx="305404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OpenGL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PVM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观察变换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194050" y="3709987"/>
            <a:ext cx="5878136" cy="734875"/>
            <a:chOff x="3194050" y="3709987"/>
            <a:chExt cx="5878136" cy="734875"/>
          </a:xfrm>
        </p:grpSpPr>
        <p:grpSp>
          <p:nvGrpSpPr>
            <p:cNvPr id="3" name="组合 22"/>
            <p:cNvGrpSpPr>
              <a:grpSpLocks noChangeAspect="1"/>
            </p:cNvGrpSpPr>
            <p:nvPr/>
          </p:nvGrpSpPr>
          <p:grpSpPr bwMode="auto">
            <a:xfrm>
              <a:off x="3194050" y="3736975"/>
              <a:ext cx="809625" cy="707886"/>
              <a:chOff x="2202212" y="1702183"/>
              <a:chExt cx="661189" cy="578872"/>
            </a:xfrm>
          </p:grpSpPr>
          <p:grpSp>
            <p:nvGrpSpPr>
              <p:cNvPr id="4" name="组合 49"/>
              <p:cNvGrpSpPr>
                <a:grpSpLocks/>
              </p:cNvGrpSpPr>
              <p:nvPr/>
            </p:nvGrpSpPr>
            <p:grpSpPr bwMode="auto">
              <a:xfrm>
                <a:off x="2257960" y="1707376"/>
                <a:ext cx="549695" cy="550426"/>
                <a:chOff x="3827815" y="703963"/>
                <a:chExt cx="549695" cy="550426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3827815" y="703963"/>
                  <a:ext cx="549695" cy="55042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" name="直接连接符 26"/>
                <p:cNvCxnSpPr>
                  <a:stCxn id="26" idx="1"/>
                  <a:endCxn id="26" idx="3"/>
                </p:cNvCxnSpPr>
                <p:nvPr/>
              </p:nvCxnSpPr>
              <p:spPr>
                <a:xfrm>
                  <a:off x="3827815" y="979176"/>
                  <a:ext cx="549695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>
                  <a:stCxn id="26" idx="0"/>
                  <a:endCxn id="26" idx="2"/>
                </p:cNvCxnSpPr>
                <p:nvPr/>
              </p:nvCxnSpPr>
              <p:spPr>
                <a:xfrm>
                  <a:off x="4102662" y="703963"/>
                  <a:ext cx="0" cy="55042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1"/>
              <p:cNvSpPr txBox="1">
                <a:spLocks noChangeArrowheads="1"/>
              </p:cNvSpPr>
              <p:nvPr/>
            </p:nvSpPr>
            <p:spPr bwMode="auto">
              <a:xfrm>
                <a:off x="2202212" y="1702183"/>
                <a:ext cx="661189" cy="578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9pPr>
              </a:lstStyle>
              <a:p>
                <a:pPr algn="ctr" eaLnBrk="1" hangingPunct="1"/>
                <a:r>
                  <a:rPr lang="en-US" altLang="zh-CN" sz="4000" dirty="0"/>
                  <a:t>P</a:t>
                </a:r>
                <a:endParaRPr lang="zh-CN" altLang="en-US" sz="4000" dirty="0"/>
              </a:p>
            </p:txBody>
          </p:sp>
        </p:grpSp>
        <p:grpSp>
          <p:nvGrpSpPr>
            <p:cNvPr id="5" name="组合 3"/>
            <p:cNvGrpSpPr>
              <a:grpSpLocks noChangeAspect="1"/>
            </p:cNvGrpSpPr>
            <p:nvPr/>
          </p:nvGrpSpPr>
          <p:grpSpPr bwMode="auto">
            <a:xfrm>
              <a:off x="4003675" y="3728829"/>
              <a:ext cx="811213" cy="706438"/>
              <a:chOff x="3020591" y="1695522"/>
              <a:chExt cx="661189" cy="577688"/>
            </a:xfrm>
          </p:grpSpPr>
          <p:grpSp>
            <p:nvGrpSpPr>
              <p:cNvPr id="6" name="组合 13"/>
              <p:cNvGrpSpPr>
                <a:grpSpLocks/>
              </p:cNvGrpSpPr>
              <p:nvPr/>
            </p:nvGrpSpPr>
            <p:grpSpPr bwMode="auto">
              <a:xfrm>
                <a:off x="3082699" y="1707376"/>
                <a:ext cx="551206" cy="550426"/>
                <a:chOff x="3827167" y="703963"/>
                <a:chExt cx="551206" cy="550426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3827167" y="703963"/>
                  <a:ext cx="551206" cy="55042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" name="直接连接符 38"/>
                <p:cNvCxnSpPr>
                  <a:stCxn id="38" idx="1"/>
                  <a:endCxn id="38" idx="3"/>
                </p:cNvCxnSpPr>
                <p:nvPr/>
              </p:nvCxnSpPr>
              <p:spPr>
                <a:xfrm>
                  <a:off x="3827167" y="979176"/>
                  <a:ext cx="55120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4102770" y="703963"/>
                  <a:ext cx="0" cy="55042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文本框 41"/>
              <p:cNvSpPr txBox="1">
                <a:spLocks noChangeArrowheads="1"/>
              </p:cNvSpPr>
              <p:nvPr/>
            </p:nvSpPr>
            <p:spPr bwMode="auto">
              <a:xfrm>
                <a:off x="3020591" y="1695522"/>
                <a:ext cx="661189" cy="577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9pPr>
              </a:lstStyle>
              <a:p>
                <a:pPr algn="ctr" eaLnBrk="1" hangingPunct="1"/>
                <a:r>
                  <a:rPr lang="en-US" altLang="zh-CN" sz="4000" dirty="0"/>
                  <a:t>V</a:t>
                </a:r>
                <a:endParaRPr lang="zh-CN" altLang="en-US" sz="4000" dirty="0"/>
              </a:p>
            </p:txBody>
          </p:sp>
        </p:grpSp>
        <p:grpSp>
          <p:nvGrpSpPr>
            <p:cNvPr id="7" name="组合 40"/>
            <p:cNvGrpSpPr>
              <a:grpSpLocks noChangeAspect="1"/>
            </p:cNvGrpSpPr>
            <p:nvPr/>
          </p:nvGrpSpPr>
          <p:grpSpPr bwMode="auto">
            <a:xfrm>
              <a:off x="4856162" y="3709987"/>
              <a:ext cx="809625" cy="706438"/>
              <a:chOff x="3869630" y="1680113"/>
              <a:chExt cx="661189" cy="577688"/>
            </a:xfrm>
          </p:grpSpPr>
          <p:grpSp>
            <p:nvGrpSpPr>
              <p:cNvPr id="8" name="组合 18"/>
              <p:cNvGrpSpPr>
                <a:grpSpLocks/>
              </p:cNvGrpSpPr>
              <p:nvPr/>
            </p:nvGrpSpPr>
            <p:grpSpPr bwMode="auto">
              <a:xfrm>
                <a:off x="3908525" y="1707376"/>
                <a:ext cx="549695" cy="550426"/>
                <a:chOff x="3827606" y="703963"/>
                <a:chExt cx="549695" cy="550426"/>
              </a:xfrm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3827606" y="703963"/>
                  <a:ext cx="549695" cy="55042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直接连接符 44"/>
                <p:cNvCxnSpPr>
                  <a:stCxn id="44" idx="1"/>
                  <a:endCxn id="44" idx="3"/>
                </p:cNvCxnSpPr>
                <p:nvPr/>
              </p:nvCxnSpPr>
              <p:spPr>
                <a:xfrm>
                  <a:off x="3827606" y="979176"/>
                  <a:ext cx="549695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stCxn id="44" idx="0"/>
                  <a:endCxn id="44" idx="2"/>
                </p:cNvCxnSpPr>
                <p:nvPr/>
              </p:nvCxnSpPr>
              <p:spPr>
                <a:xfrm>
                  <a:off x="4102453" y="703963"/>
                  <a:ext cx="0" cy="55042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文本框 42"/>
              <p:cNvSpPr txBox="1">
                <a:spLocks noChangeArrowheads="1"/>
              </p:cNvSpPr>
              <p:nvPr/>
            </p:nvSpPr>
            <p:spPr bwMode="auto">
              <a:xfrm>
                <a:off x="3869630" y="1680113"/>
                <a:ext cx="661189" cy="577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9pPr>
              </a:lstStyle>
              <a:p>
                <a:pPr algn="ctr" eaLnBrk="1" hangingPunct="1"/>
                <a:r>
                  <a:rPr lang="en-US" altLang="zh-CN" sz="4000" dirty="0"/>
                  <a:t>M</a:t>
                </a:r>
                <a:endParaRPr lang="zh-CN" altLang="en-US" sz="4000" dirty="0"/>
              </a:p>
            </p:txBody>
          </p:sp>
        </p:grpSp>
        <p:grpSp>
          <p:nvGrpSpPr>
            <p:cNvPr id="9" name="组合 46"/>
            <p:cNvGrpSpPr>
              <a:grpSpLocks noChangeAspect="1"/>
            </p:cNvGrpSpPr>
            <p:nvPr/>
          </p:nvGrpSpPr>
          <p:grpSpPr bwMode="auto">
            <a:xfrm>
              <a:off x="5695950" y="3736975"/>
              <a:ext cx="809625" cy="707886"/>
              <a:chOff x="4705007" y="1702183"/>
              <a:chExt cx="661189" cy="578872"/>
            </a:xfrm>
          </p:grpSpPr>
          <p:grpSp>
            <p:nvGrpSpPr>
              <p:cNvPr id="10" name="组合 23"/>
              <p:cNvGrpSpPr>
                <a:grpSpLocks/>
              </p:cNvGrpSpPr>
              <p:nvPr/>
            </p:nvGrpSpPr>
            <p:grpSpPr bwMode="auto">
              <a:xfrm>
                <a:off x="4733529" y="1707376"/>
                <a:ext cx="550991" cy="550426"/>
                <a:chOff x="3827223" y="703963"/>
                <a:chExt cx="550991" cy="550426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3827223" y="703963"/>
                  <a:ext cx="550991" cy="55042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直接连接符 50"/>
                <p:cNvCxnSpPr>
                  <a:stCxn id="50" idx="1"/>
                  <a:endCxn id="50" idx="3"/>
                </p:cNvCxnSpPr>
                <p:nvPr/>
              </p:nvCxnSpPr>
              <p:spPr>
                <a:xfrm>
                  <a:off x="3827223" y="979176"/>
                  <a:ext cx="550991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>
                  <a:stCxn id="50" idx="0"/>
                  <a:endCxn id="50" idx="2"/>
                </p:cNvCxnSpPr>
                <p:nvPr/>
              </p:nvCxnSpPr>
              <p:spPr>
                <a:xfrm>
                  <a:off x="4103367" y="703963"/>
                  <a:ext cx="0" cy="55042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文本框 43"/>
              <p:cNvSpPr txBox="1">
                <a:spLocks noChangeArrowheads="1"/>
              </p:cNvSpPr>
              <p:nvPr/>
            </p:nvSpPr>
            <p:spPr bwMode="auto">
              <a:xfrm>
                <a:off x="4705007" y="1702183"/>
                <a:ext cx="661189" cy="578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9pPr>
              </a:lstStyle>
              <a:p>
                <a:pPr algn="ctr" eaLnBrk="1" hangingPunct="1"/>
                <a:r>
                  <a:rPr lang="zh-CN" altLang="en-US" sz="4000" dirty="0"/>
                  <a:t>观</a:t>
                </a:r>
              </a:p>
            </p:txBody>
          </p:sp>
        </p:grpSp>
        <p:grpSp>
          <p:nvGrpSpPr>
            <p:cNvPr id="11" name="组合 52"/>
            <p:cNvGrpSpPr>
              <a:grpSpLocks noChangeAspect="1"/>
            </p:cNvGrpSpPr>
            <p:nvPr/>
          </p:nvGrpSpPr>
          <p:grpSpPr bwMode="auto">
            <a:xfrm>
              <a:off x="6521450" y="3736975"/>
              <a:ext cx="809625" cy="707886"/>
              <a:chOff x="5530394" y="1702183"/>
              <a:chExt cx="661189" cy="578872"/>
            </a:xfrm>
          </p:grpSpPr>
          <p:grpSp>
            <p:nvGrpSpPr>
              <p:cNvPr id="12" name="组合 33"/>
              <p:cNvGrpSpPr>
                <a:grpSpLocks/>
              </p:cNvGrpSpPr>
              <p:nvPr/>
            </p:nvGrpSpPr>
            <p:grpSpPr bwMode="auto">
              <a:xfrm>
                <a:off x="5558916" y="1707376"/>
                <a:ext cx="550991" cy="550426"/>
                <a:chOff x="3827223" y="703963"/>
                <a:chExt cx="550991" cy="550426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3827223" y="703963"/>
                  <a:ext cx="550991" cy="55042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7" name="直接连接符 56"/>
                <p:cNvCxnSpPr>
                  <a:stCxn id="56" idx="1"/>
                  <a:endCxn id="56" idx="3"/>
                </p:cNvCxnSpPr>
                <p:nvPr/>
              </p:nvCxnSpPr>
              <p:spPr>
                <a:xfrm>
                  <a:off x="3827223" y="979176"/>
                  <a:ext cx="550991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>
                  <a:stCxn id="56" idx="0"/>
                  <a:endCxn id="56" idx="2"/>
                </p:cNvCxnSpPr>
                <p:nvPr/>
              </p:nvCxnSpPr>
              <p:spPr>
                <a:xfrm>
                  <a:off x="4103367" y="703963"/>
                  <a:ext cx="0" cy="55042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文本框 44"/>
              <p:cNvSpPr txBox="1">
                <a:spLocks noChangeArrowheads="1"/>
              </p:cNvSpPr>
              <p:nvPr/>
            </p:nvSpPr>
            <p:spPr bwMode="auto">
              <a:xfrm>
                <a:off x="5530394" y="1702183"/>
                <a:ext cx="661189" cy="578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9pPr>
              </a:lstStyle>
              <a:p>
                <a:pPr algn="ctr" eaLnBrk="1" hangingPunct="1"/>
                <a:r>
                  <a:rPr lang="zh-CN" altLang="en-US" sz="4000" dirty="0"/>
                  <a:t>察</a:t>
                </a:r>
              </a:p>
            </p:txBody>
          </p:sp>
        </p:grpSp>
        <p:grpSp>
          <p:nvGrpSpPr>
            <p:cNvPr id="14" name="组合 58"/>
            <p:cNvGrpSpPr>
              <a:grpSpLocks noChangeAspect="1"/>
            </p:cNvGrpSpPr>
            <p:nvPr/>
          </p:nvGrpSpPr>
          <p:grpSpPr bwMode="auto">
            <a:xfrm>
              <a:off x="7319963" y="3736976"/>
              <a:ext cx="811212" cy="707886"/>
              <a:chOff x="6329147" y="1702184"/>
              <a:chExt cx="661189" cy="578872"/>
            </a:xfrm>
          </p:grpSpPr>
          <p:grpSp>
            <p:nvGrpSpPr>
              <p:cNvPr id="15" name="组合 37"/>
              <p:cNvGrpSpPr>
                <a:grpSpLocks/>
              </p:cNvGrpSpPr>
              <p:nvPr/>
            </p:nvGrpSpPr>
            <p:grpSpPr bwMode="auto">
              <a:xfrm>
                <a:off x="6384785" y="1707376"/>
                <a:ext cx="549913" cy="550426"/>
                <a:chOff x="3827705" y="703963"/>
                <a:chExt cx="549913" cy="550426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3827705" y="703963"/>
                  <a:ext cx="549913" cy="55042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直接连接符 62"/>
                <p:cNvCxnSpPr>
                  <a:stCxn id="62" idx="1"/>
                  <a:endCxn id="62" idx="3"/>
                </p:cNvCxnSpPr>
                <p:nvPr/>
              </p:nvCxnSpPr>
              <p:spPr>
                <a:xfrm>
                  <a:off x="3827705" y="979176"/>
                  <a:ext cx="549913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>
                  <a:stCxn id="62" idx="0"/>
                  <a:endCxn id="62" idx="2"/>
                </p:cNvCxnSpPr>
                <p:nvPr/>
              </p:nvCxnSpPr>
              <p:spPr>
                <a:xfrm>
                  <a:off x="4103309" y="703963"/>
                  <a:ext cx="0" cy="55042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文本框 45"/>
              <p:cNvSpPr txBox="1">
                <a:spLocks noChangeArrowheads="1"/>
              </p:cNvSpPr>
              <p:nvPr/>
            </p:nvSpPr>
            <p:spPr bwMode="auto">
              <a:xfrm>
                <a:off x="6329147" y="1702184"/>
                <a:ext cx="661189" cy="578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9pPr>
              </a:lstStyle>
              <a:p>
                <a:pPr algn="ctr" eaLnBrk="1" hangingPunct="1"/>
                <a:r>
                  <a:rPr lang="zh-CN" altLang="en-US" sz="4000" dirty="0"/>
                  <a:t>变</a:t>
                </a:r>
              </a:p>
            </p:txBody>
          </p:sp>
        </p:grpSp>
        <p:grpSp>
          <p:nvGrpSpPr>
            <p:cNvPr id="16" name="组合 64">
              <a:extLst>
                <a:ext uri="{FF2B5EF4-FFF2-40B4-BE49-F238E27FC236}">
                  <a16:creationId xmlns:a16="http://schemas.microsoft.com/office/drawing/2014/main" id="{6A6A17A5-05CD-4945-BB70-C9B10810EA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62561" y="3726211"/>
              <a:ext cx="809625" cy="707886"/>
              <a:chOff x="5530394" y="1702183"/>
              <a:chExt cx="661189" cy="578872"/>
            </a:xfrm>
          </p:grpSpPr>
          <p:grpSp>
            <p:nvGrpSpPr>
              <p:cNvPr id="17" name="组合 33">
                <a:extLst>
                  <a:ext uri="{FF2B5EF4-FFF2-40B4-BE49-F238E27FC236}">
                    <a16:creationId xmlns:a16="http://schemas.microsoft.com/office/drawing/2014/main" id="{67E708EC-F3E6-4F72-B422-D5B79B29D2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8916" y="1707376"/>
                <a:ext cx="550991" cy="550426"/>
                <a:chOff x="3827223" y="703963"/>
                <a:chExt cx="550991" cy="550426"/>
              </a:xfrm>
            </p:grpSpPr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E1579927-DD2B-4E63-9CFA-2BB190EE2D07}"/>
                    </a:ext>
                  </a:extLst>
                </p:cNvPr>
                <p:cNvSpPr/>
                <p:nvPr/>
              </p:nvSpPr>
              <p:spPr>
                <a:xfrm>
                  <a:off x="3827223" y="703963"/>
                  <a:ext cx="550991" cy="55042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2BA17CAB-4AD5-4133-AA0D-23B9E2045D21}"/>
                    </a:ext>
                  </a:extLst>
                </p:cNvPr>
                <p:cNvCxnSpPr>
                  <a:stCxn id="68" idx="1"/>
                  <a:endCxn id="68" idx="3"/>
                </p:cNvCxnSpPr>
                <p:nvPr/>
              </p:nvCxnSpPr>
              <p:spPr>
                <a:xfrm>
                  <a:off x="3827223" y="979176"/>
                  <a:ext cx="550991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1A7E1B6C-8B97-4D1F-983D-0FD0970159CC}"/>
                    </a:ext>
                  </a:extLst>
                </p:cNvPr>
                <p:cNvCxnSpPr>
                  <a:stCxn id="68" idx="0"/>
                  <a:endCxn id="68" idx="2"/>
                </p:cNvCxnSpPr>
                <p:nvPr/>
              </p:nvCxnSpPr>
              <p:spPr>
                <a:xfrm>
                  <a:off x="4103367" y="703963"/>
                  <a:ext cx="0" cy="55042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文本框 44">
                <a:extLst>
                  <a:ext uri="{FF2B5EF4-FFF2-40B4-BE49-F238E27FC236}">
                    <a16:creationId xmlns:a16="http://schemas.microsoft.com/office/drawing/2014/main" id="{4C1E9537-90AD-4C8B-BB00-DD2C053DB1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0394" y="1702183"/>
                <a:ext cx="661189" cy="578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Nexa Light" pitchFamily="50" charset="0"/>
                    <a:ea typeface="华康少女文字W5(P)" pitchFamily="82" charset="-122"/>
                  </a:defRPr>
                </a:lvl9pPr>
              </a:lstStyle>
              <a:p>
                <a:pPr algn="ctr" eaLnBrk="1" hangingPunct="1"/>
                <a:r>
                  <a:rPr lang="zh-CN" altLang="en-US" sz="4000" dirty="0"/>
                  <a:t>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92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中点裁剪法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153" name="Rectangle 2"/>
          <p:cNvSpPr txBox="1">
            <a:spLocks noChangeArrowheads="1"/>
          </p:cNvSpPr>
          <p:nvPr/>
        </p:nvSpPr>
        <p:spPr>
          <a:xfrm>
            <a:off x="1885950" y="1419225"/>
            <a:ext cx="7772400" cy="1828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仍然基于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Cohen-Sutherland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中的区域编码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1885949" y="2047875"/>
            <a:ext cx="9172575" cy="4648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 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676400" y="1857375"/>
            <a:ext cx="9086850" cy="33528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基本思想：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当对直线段不能简取也不能简弃时，简单地把线段等分为二段，对两段重复上述测试处理，直至每条线段完全在窗口内或完全在窗口外。 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中点裁剪法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graphicFrame>
        <p:nvGraphicFramePr>
          <p:cNvPr id="379906" name="Object 2"/>
          <p:cNvGraphicFramePr>
            <a:graphicFrameLocks noChangeAspect="1"/>
          </p:cNvGraphicFramePr>
          <p:nvPr/>
        </p:nvGraphicFramePr>
        <p:xfrm>
          <a:off x="1790700" y="2305050"/>
          <a:ext cx="373380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08" name="Visio" r:id="rId3" imgW="2531520" imgH="2247840" progId="">
                  <p:embed/>
                </p:oleObj>
              </mc:Choice>
              <mc:Fallback>
                <p:oleObj name="Visio" r:id="rId3" imgW="2531520" imgH="22478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2305050"/>
                        <a:ext cx="3733800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5819775" y="2066925"/>
            <a:ext cx="4876800" cy="4114800"/>
            <a:chOff x="2400" y="1632"/>
            <a:chExt cx="3072" cy="2592"/>
          </a:xfrm>
        </p:grpSpPr>
        <p:sp>
          <p:nvSpPr>
            <p:cNvPr id="14" name="Line 5"/>
            <p:cNvSpPr>
              <a:spLocks noChangeShapeType="1"/>
            </p:cNvSpPr>
            <p:nvPr/>
          </p:nvSpPr>
          <p:spPr bwMode="auto">
            <a:xfrm>
              <a:off x="2400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2400" y="2880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V="1">
              <a:off x="2832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2400" y="264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/>
                <a:t>p1p2</a:t>
              </a:r>
              <a:endParaRPr lang="en-US" altLang="zh-CN" sz="1400" b="1" dirty="0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2928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2928" y="2880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V="1">
              <a:off x="3360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2928" y="264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/>
                <a:t>p1p3</a:t>
              </a:r>
              <a:endParaRPr lang="en-US" altLang="zh-CN" sz="1400" b="1" dirty="0"/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2928" y="240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/>
                <a:t>p3p2</a:t>
              </a:r>
              <a:endParaRPr lang="en-US" altLang="zh-CN" sz="1400" b="1" dirty="0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3984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3984" y="2880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4416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984" y="264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/>
                <a:t>p1p4</a:t>
              </a:r>
              <a:endParaRPr lang="en-US" altLang="zh-CN" sz="1400" b="1" dirty="0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984" y="240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/>
                <a:t>p4p3</a:t>
              </a:r>
              <a:endParaRPr lang="en-US" altLang="zh-CN" sz="1400" b="1" dirty="0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3456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3456" y="2880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V="1">
              <a:off x="3888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456" y="264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/>
                <a:t>p1p3</a:t>
              </a:r>
              <a:endParaRPr lang="en-US" altLang="zh-CN" sz="1400" b="1" dirty="0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4512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4512" y="2880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V="1">
              <a:off x="4944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4512" y="264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/>
                <a:t>p1p4</a:t>
              </a:r>
            </a:p>
          </p:txBody>
        </p:sp>
        <p:sp>
          <p:nvSpPr>
            <p:cNvPr id="37" name="Line 41"/>
            <p:cNvSpPr>
              <a:spLocks noChangeShapeType="1"/>
            </p:cNvSpPr>
            <p:nvPr/>
          </p:nvSpPr>
          <p:spPr bwMode="auto">
            <a:xfrm>
              <a:off x="5040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42"/>
            <p:cNvSpPr>
              <a:spLocks noChangeShapeType="1"/>
            </p:cNvSpPr>
            <p:nvPr/>
          </p:nvSpPr>
          <p:spPr bwMode="auto">
            <a:xfrm>
              <a:off x="5040" y="2880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43"/>
            <p:cNvSpPr>
              <a:spLocks noChangeShapeType="1"/>
            </p:cNvSpPr>
            <p:nvPr/>
          </p:nvSpPr>
          <p:spPr bwMode="auto">
            <a:xfrm flipV="1">
              <a:off x="5472" y="1632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Rectangle 44"/>
            <p:cNvSpPr>
              <a:spLocks noChangeArrowheads="1"/>
            </p:cNvSpPr>
            <p:nvPr/>
          </p:nvSpPr>
          <p:spPr bwMode="auto">
            <a:xfrm>
              <a:off x="5040" y="264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p1p4</a:t>
              </a: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5040" y="240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p4p6</a:t>
              </a: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5040" y="2160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p6p3</a:t>
              </a:r>
            </a:p>
          </p:txBody>
        </p:sp>
        <p:sp>
          <p:nvSpPr>
            <p:cNvPr id="43" name="Line 57"/>
            <p:cNvSpPr>
              <a:spLocks noChangeShapeType="1"/>
            </p:cNvSpPr>
            <p:nvPr/>
          </p:nvSpPr>
          <p:spPr bwMode="auto">
            <a:xfrm>
              <a:off x="2400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58"/>
            <p:cNvSpPr>
              <a:spLocks noChangeShapeType="1"/>
            </p:cNvSpPr>
            <p:nvPr/>
          </p:nvSpPr>
          <p:spPr bwMode="auto">
            <a:xfrm>
              <a:off x="2400" y="4224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59"/>
            <p:cNvSpPr>
              <a:spLocks noChangeShapeType="1"/>
            </p:cNvSpPr>
            <p:nvPr/>
          </p:nvSpPr>
          <p:spPr bwMode="auto">
            <a:xfrm flipV="1">
              <a:off x="2832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Rectangle 60"/>
            <p:cNvSpPr>
              <a:spLocks noChangeArrowheads="1"/>
            </p:cNvSpPr>
            <p:nvPr/>
          </p:nvSpPr>
          <p:spPr bwMode="auto">
            <a:xfrm>
              <a:off x="2400" y="398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p1p4</a:t>
              </a:r>
            </a:p>
          </p:txBody>
        </p:sp>
        <p:sp>
          <p:nvSpPr>
            <p:cNvPr id="47" name="Rectangle 61"/>
            <p:cNvSpPr>
              <a:spLocks noChangeArrowheads="1"/>
            </p:cNvSpPr>
            <p:nvPr/>
          </p:nvSpPr>
          <p:spPr bwMode="auto">
            <a:xfrm>
              <a:off x="2400" y="374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p4p6</a:t>
              </a:r>
            </a:p>
          </p:txBody>
        </p:sp>
        <p:sp>
          <p:nvSpPr>
            <p:cNvPr id="48" name="Line 63"/>
            <p:cNvSpPr>
              <a:spLocks noChangeShapeType="1"/>
            </p:cNvSpPr>
            <p:nvPr/>
          </p:nvSpPr>
          <p:spPr bwMode="auto">
            <a:xfrm>
              <a:off x="2928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64"/>
            <p:cNvSpPr>
              <a:spLocks noChangeShapeType="1"/>
            </p:cNvSpPr>
            <p:nvPr/>
          </p:nvSpPr>
          <p:spPr bwMode="auto">
            <a:xfrm>
              <a:off x="2928" y="4224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Line 65"/>
            <p:cNvSpPr>
              <a:spLocks noChangeShapeType="1"/>
            </p:cNvSpPr>
            <p:nvPr/>
          </p:nvSpPr>
          <p:spPr bwMode="auto">
            <a:xfrm flipV="1">
              <a:off x="3360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Rectangle 66"/>
            <p:cNvSpPr>
              <a:spLocks noChangeArrowheads="1"/>
            </p:cNvSpPr>
            <p:nvPr/>
          </p:nvSpPr>
          <p:spPr bwMode="auto">
            <a:xfrm>
              <a:off x="2928" y="398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p1p4</a:t>
              </a:r>
            </a:p>
          </p:txBody>
        </p:sp>
        <p:sp>
          <p:nvSpPr>
            <p:cNvPr id="52" name="Rectangle 67"/>
            <p:cNvSpPr>
              <a:spLocks noChangeArrowheads="1"/>
            </p:cNvSpPr>
            <p:nvPr/>
          </p:nvSpPr>
          <p:spPr bwMode="auto">
            <a:xfrm>
              <a:off x="2928" y="374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p4p6</a:t>
              </a:r>
            </a:p>
          </p:txBody>
        </p:sp>
        <p:sp>
          <p:nvSpPr>
            <p:cNvPr id="53" name="Rectangle 68"/>
            <p:cNvSpPr>
              <a:spLocks noChangeArrowheads="1"/>
            </p:cNvSpPr>
            <p:nvPr/>
          </p:nvSpPr>
          <p:spPr bwMode="auto">
            <a:xfrm>
              <a:off x="2928" y="350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p6p7</a:t>
              </a:r>
            </a:p>
          </p:txBody>
        </p:sp>
        <p:sp>
          <p:nvSpPr>
            <p:cNvPr id="54" name="Rectangle 69"/>
            <p:cNvSpPr>
              <a:spLocks noChangeArrowheads="1"/>
            </p:cNvSpPr>
            <p:nvPr/>
          </p:nvSpPr>
          <p:spPr bwMode="auto">
            <a:xfrm>
              <a:off x="2928" y="326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p7p3</a:t>
              </a:r>
            </a:p>
          </p:txBody>
        </p:sp>
        <p:sp>
          <p:nvSpPr>
            <p:cNvPr id="55" name="Line 70"/>
            <p:cNvSpPr>
              <a:spLocks noChangeShapeType="1"/>
            </p:cNvSpPr>
            <p:nvPr/>
          </p:nvSpPr>
          <p:spPr bwMode="auto">
            <a:xfrm>
              <a:off x="3456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" name="Line 71"/>
            <p:cNvSpPr>
              <a:spLocks noChangeShapeType="1"/>
            </p:cNvSpPr>
            <p:nvPr/>
          </p:nvSpPr>
          <p:spPr bwMode="auto">
            <a:xfrm>
              <a:off x="3456" y="4224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" name="Line 72"/>
            <p:cNvSpPr>
              <a:spLocks noChangeShapeType="1"/>
            </p:cNvSpPr>
            <p:nvPr/>
          </p:nvSpPr>
          <p:spPr bwMode="auto">
            <a:xfrm flipV="1">
              <a:off x="3888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Rectangle 73"/>
            <p:cNvSpPr>
              <a:spLocks noChangeArrowheads="1"/>
            </p:cNvSpPr>
            <p:nvPr/>
          </p:nvSpPr>
          <p:spPr bwMode="auto">
            <a:xfrm>
              <a:off x="3456" y="398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p1p4</a:t>
              </a:r>
            </a:p>
          </p:txBody>
        </p:sp>
        <p:sp>
          <p:nvSpPr>
            <p:cNvPr id="59" name="Rectangle 74"/>
            <p:cNvSpPr>
              <a:spLocks noChangeArrowheads="1"/>
            </p:cNvSpPr>
            <p:nvPr/>
          </p:nvSpPr>
          <p:spPr bwMode="auto">
            <a:xfrm>
              <a:off x="3456" y="374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p4p6</a:t>
              </a:r>
            </a:p>
          </p:txBody>
        </p:sp>
        <p:sp>
          <p:nvSpPr>
            <p:cNvPr id="60" name="Rectangle 75"/>
            <p:cNvSpPr>
              <a:spLocks noChangeArrowheads="1"/>
            </p:cNvSpPr>
            <p:nvPr/>
          </p:nvSpPr>
          <p:spPr bwMode="auto">
            <a:xfrm>
              <a:off x="3456" y="350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p6p7</a:t>
              </a:r>
            </a:p>
          </p:txBody>
        </p:sp>
        <p:sp>
          <p:nvSpPr>
            <p:cNvPr id="61" name="Line 77"/>
            <p:cNvSpPr>
              <a:spLocks noChangeShapeType="1"/>
            </p:cNvSpPr>
            <p:nvPr/>
          </p:nvSpPr>
          <p:spPr bwMode="auto">
            <a:xfrm>
              <a:off x="3984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Line 78"/>
            <p:cNvSpPr>
              <a:spLocks noChangeShapeType="1"/>
            </p:cNvSpPr>
            <p:nvPr/>
          </p:nvSpPr>
          <p:spPr bwMode="auto">
            <a:xfrm>
              <a:off x="3984" y="4224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" name="Line 79"/>
            <p:cNvSpPr>
              <a:spLocks noChangeShapeType="1"/>
            </p:cNvSpPr>
            <p:nvPr/>
          </p:nvSpPr>
          <p:spPr bwMode="auto">
            <a:xfrm flipV="1">
              <a:off x="4416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" name="Rectangle 80"/>
            <p:cNvSpPr>
              <a:spLocks noChangeArrowheads="1"/>
            </p:cNvSpPr>
            <p:nvPr/>
          </p:nvSpPr>
          <p:spPr bwMode="auto">
            <a:xfrm>
              <a:off x="3984" y="398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p1p4</a:t>
              </a:r>
            </a:p>
          </p:txBody>
        </p:sp>
        <p:sp>
          <p:nvSpPr>
            <p:cNvPr id="65" name="Rectangle 81"/>
            <p:cNvSpPr>
              <a:spLocks noChangeArrowheads="1"/>
            </p:cNvSpPr>
            <p:nvPr/>
          </p:nvSpPr>
          <p:spPr bwMode="auto">
            <a:xfrm>
              <a:off x="3984" y="374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p4p6</a:t>
              </a:r>
            </a:p>
          </p:txBody>
        </p:sp>
        <p:sp>
          <p:nvSpPr>
            <p:cNvPr id="66" name="Line 83"/>
            <p:cNvSpPr>
              <a:spLocks noChangeShapeType="1"/>
            </p:cNvSpPr>
            <p:nvPr/>
          </p:nvSpPr>
          <p:spPr bwMode="auto">
            <a:xfrm>
              <a:off x="4512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" name="Line 84"/>
            <p:cNvSpPr>
              <a:spLocks noChangeShapeType="1"/>
            </p:cNvSpPr>
            <p:nvPr/>
          </p:nvSpPr>
          <p:spPr bwMode="auto">
            <a:xfrm>
              <a:off x="4512" y="4224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Line 85"/>
            <p:cNvSpPr>
              <a:spLocks noChangeShapeType="1"/>
            </p:cNvSpPr>
            <p:nvPr/>
          </p:nvSpPr>
          <p:spPr bwMode="auto">
            <a:xfrm flipV="1">
              <a:off x="4944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9" name="Rectangle 86"/>
            <p:cNvSpPr>
              <a:spLocks noChangeArrowheads="1"/>
            </p:cNvSpPr>
            <p:nvPr/>
          </p:nvSpPr>
          <p:spPr bwMode="auto">
            <a:xfrm>
              <a:off x="4512" y="398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p1p4</a:t>
              </a:r>
            </a:p>
          </p:txBody>
        </p:sp>
        <p:sp>
          <p:nvSpPr>
            <p:cNvPr id="70" name="Line 88"/>
            <p:cNvSpPr>
              <a:spLocks noChangeShapeType="1"/>
            </p:cNvSpPr>
            <p:nvPr/>
          </p:nvSpPr>
          <p:spPr bwMode="auto">
            <a:xfrm>
              <a:off x="5040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89"/>
            <p:cNvSpPr>
              <a:spLocks noChangeShapeType="1"/>
            </p:cNvSpPr>
            <p:nvPr/>
          </p:nvSpPr>
          <p:spPr bwMode="auto">
            <a:xfrm>
              <a:off x="5040" y="4224"/>
              <a:ext cx="43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90"/>
            <p:cNvSpPr>
              <a:spLocks noChangeShapeType="1"/>
            </p:cNvSpPr>
            <p:nvPr/>
          </p:nvSpPr>
          <p:spPr bwMode="auto">
            <a:xfrm flipV="1">
              <a:off x="5472" y="2976"/>
              <a:ext cx="0" cy="124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Rectangle 92"/>
            <p:cNvSpPr>
              <a:spLocks noChangeArrowheads="1"/>
            </p:cNvSpPr>
            <p:nvPr/>
          </p:nvSpPr>
          <p:spPr bwMode="auto">
            <a:xfrm>
              <a:off x="5040" y="398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p1p5</a:t>
              </a:r>
            </a:p>
          </p:txBody>
        </p:sp>
        <p:sp>
          <p:nvSpPr>
            <p:cNvPr id="74" name="Rectangle 93"/>
            <p:cNvSpPr>
              <a:spLocks noChangeArrowheads="1"/>
            </p:cNvSpPr>
            <p:nvPr/>
          </p:nvSpPr>
          <p:spPr bwMode="auto">
            <a:xfrm>
              <a:off x="5040" y="374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p5p4</a:t>
              </a:r>
            </a:p>
          </p:txBody>
        </p:sp>
      </p:grpSp>
      <p:sp>
        <p:nvSpPr>
          <p:cNvPr id="75" name="矩形 74"/>
          <p:cNvSpPr/>
          <p:nvPr/>
        </p:nvSpPr>
        <p:spPr>
          <a:xfrm>
            <a:off x="1911865" y="1492609"/>
            <a:ext cx="133882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具体过程：</a:t>
            </a:r>
          </a:p>
        </p:txBody>
      </p:sp>
      <p:sp>
        <p:nvSpPr>
          <p:cNvPr id="76" name="矩形 75"/>
          <p:cNvSpPr/>
          <p:nvPr/>
        </p:nvSpPr>
        <p:spPr>
          <a:xfrm>
            <a:off x="1580281" y="5083534"/>
            <a:ext cx="407756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defRPr/>
            </a:pPr>
            <a:r>
              <a:rPr lang="zh-CN" altLang="en-US" sz="1600" dirty="0" smtClean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    终止二分的时机：取到边界点或者在进度范围内近似逼近到边界点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中点裁剪法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1885949" y="2047875"/>
            <a:ext cx="9172575" cy="46482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 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79906" name="Object 2"/>
          <p:cNvGraphicFramePr>
            <a:graphicFrameLocks noChangeAspect="1"/>
          </p:cNvGraphicFramePr>
          <p:nvPr/>
        </p:nvGraphicFramePr>
        <p:xfrm>
          <a:off x="1504950" y="2390775"/>
          <a:ext cx="373380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76" name="Visio" r:id="rId3" imgW="2531520" imgH="2247840" progId="">
                  <p:embed/>
                </p:oleObj>
              </mc:Choice>
              <mc:Fallback>
                <p:oleObj name="Visio" r:id="rId3" imgW="2531520" imgH="22478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2390775"/>
                        <a:ext cx="3733800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矩形 74"/>
          <p:cNvSpPr/>
          <p:nvPr/>
        </p:nvSpPr>
        <p:spPr>
          <a:xfrm>
            <a:off x="1930989" y="1454509"/>
            <a:ext cx="526297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本质：用二分逼近的方法求线段与窗口边界的交点</a:t>
            </a:r>
          </a:p>
        </p:txBody>
      </p:sp>
      <p:grpSp>
        <p:nvGrpSpPr>
          <p:cNvPr id="76" name="Group 34"/>
          <p:cNvGrpSpPr>
            <a:grpSpLocks/>
          </p:cNvGrpSpPr>
          <p:nvPr/>
        </p:nvGrpSpPr>
        <p:grpSpPr bwMode="auto">
          <a:xfrm>
            <a:off x="5867400" y="2295525"/>
            <a:ext cx="4267200" cy="3276600"/>
            <a:chOff x="2832" y="1344"/>
            <a:chExt cx="2688" cy="2064"/>
          </a:xfrm>
        </p:grpSpPr>
        <p:sp>
          <p:nvSpPr>
            <p:cNvPr id="77" name="Rectangle 6"/>
            <p:cNvSpPr>
              <a:spLocks noChangeArrowheads="1"/>
            </p:cNvSpPr>
            <p:nvPr/>
          </p:nvSpPr>
          <p:spPr bwMode="auto">
            <a:xfrm>
              <a:off x="2832" y="134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p1p2</a:t>
              </a:r>
            </a:p>
          </p:txBody>
        </p:sp>
        <p:sp>
          <p:nvSpPr>
            <p:cNvPr id="78" name="Rectangle 7"/>
            <p:cNvSpPr>
              <a:spLocks noChangeArrowheads="1"/>
            </p:cNvSpPr>
            <p:nvPr/>
          </p:nvSpPr>
          <p:spPr bwMode="auto">
            <a:xfrm>
              <a:off x="3072" y="1728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p1p3</a:t>
              </a:r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3072" y="2064"/>
              <a:ext cx="432" cy="2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</a:rPr>
                <a:t>p2p3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9"/>
            <p:cNvSpPr>
              <a:spLocks noChangeArrowheads="1"/>
            </p:cNvSpPr>
            <p:nvPr/>
          </p:nvSpPr>
          <p:spPr bwMode="auto">
            <a:xfrm>
              <a:off x="3744" y="1728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p1p4</a:t>
              </a:r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2880" y="1584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2880" y="182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2880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3504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3744" y="2064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p4p3</a:t>
              </a:r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3648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3648" y="2160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8" name="Rectangle 17"/>
            <p:cNvSpPr>
              <a:spLocks noChangeArrowheads="1"/>
            </p:cNvSpPr>
            <p:nvPr/>
          </p:nvSpPr>
          <p:spPr bwMode="auto">
            <a:xfrm>
              <a:off x="4416" y="1728"/>
              <a:ext cx="432" cy="2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p1p5</a:t>
              </a:r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4176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0" name="Rectangle 19"/>
            <p:cNvSpPr>
              <a:spLocks noChangeArrowheads="1"/>
            </p:cNvSpPr>
            <p:nvPr/>
          </p:nvSpPr>
          <p:spPr bwMode="auto">
            <a:xfrm>
              <a:off x="4416" y="2064"/>
              <a:ext cx="432" cy="240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p5p4</a:t>
              </a:r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4320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4320" y="2160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3" name="Rectangle 22"/>
            <p:cNvSpPr>
              <a:spLocks noChangeArrowheads="1"/>
            </p:cNvSpPr>
            <p:nvPr/>
          </p:nvSpPr>
          <p:spPr bwMode="auto">
            <a:xfrm>
              <a:off x="4416" y="2496"/>
              <a:ext cx="432" cy="240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p4p6</a:t>
              </a:r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4176" y="259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5" name="Rectangle 24"/>
            <p:cNvSpPr>
              <a:spLocks noChangeArrowheads="1"/>
            </p:cNvSpPr>
            <p:nvPr/>
          </p:nvSpPr>
          <p:spPr bwMode="auto">
            <a:xfrm>
              <a:off x="4416" y="2832"/>
              <a:ext cx="432" cy="24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/>
                <a:t>p6p3</a:t>
              </a:r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4320" y="259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4320" y="292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3936" y="23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3936" y="259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0" name="Rectangle 29"/>
            <p:cNvSpPr>
              <a:spLocks noChangeArrowheads="1"/>
            </p:cNvSpPr>
            <p:nvPr/>
          </p:nvSpPr>
          <p:spPr bwMode="auto">
            <a:xfrm>
              <a:off x="5088" y="2832"/>
              <a:ext cx="432" cy="240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p6p7</a:t>
              </a:r>
            </a:p>
          </p:txBody>
        </p:sp>
        <p:sp>
          <p:nvSpPr>
            <p:cNvPr id="101" name="Line 30"/>
            <p:cNvSpPr>
              <a:spLocks noChangeShapeType="1"/>
            </p:cNvSpPr>
            <p:nvPr/>
          </p:nvSpPr>
          <p:spPr bwMode="auto">
            <a:xfrm>
              <a:off x="4848" y="292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2" name="Rectangle 31"/>
            <p:cNvSpPr>
              <a:spLocks noChangeArrowheads="1"/>
            </p:cNvSpPr>
            <p:nvPr/>
          </p:nvSpPr>
          <p:spPr bwMode="auto">
            <a:xfrm>
              <a:off x="5088" y="3168"/>
              <a:ext cx="432" cy="24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p7p3</a:t>
              </a:r>
            </a:p>
          </p:txBody>
        </p:sp>
        <p:sp>
          <p:nvSpPr>
            <p:cNvPr id="103" name="Line 32"/>
            <p:cNvSpPr>
              <a:spLocks noChangeShapeType="1"/>
            </p:cNvSpPr>
            <p:nvPr/>
          </p:nvSpPr>
          <p:spPr bwMode="auto">
            <a:xfrm>
              <a:off x="4992" y="292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" name="Line 33"/>
            <p:cNvSpPr>
              <a:spLocks noChangeShapeType="1"/>
            </p:cNvSpPr>
            <p:nvPr/>
          </p:nvSpPr>
          <p:spPr bwMode="auto">
            <a:xfrm>
              <a:off x="4992" y="3264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05" name="AutoShape 36"/>
          <p:cNvSpPr>
            <a:spLocks noChangeArrowheads="1"/>
          </p:cNvSpPr>
          <p:nvPr/>
        </p:nvSpPr>
        <p:spPr bwMode="auto">
          <a:xfrm>
            <a:off x="6153149" y="4114801"/>
            <a:ext cx="838201" cy="428624"/>
          </a:xfrm>
          <a:prstGeom prst="wedgeRoundRectCallout">
            <a:avLst>
              <a:gd name="adj1" fmla="val -2924"/>
              <a:gd name="adj2" fmla="val -12691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1600" b="1" dirty="0" smtClean="0">
                <a:latin typeface="黑体" pitchFamily="49" charset="-122"/>
                <a:ea typeface="黑体" pitchFamily="49" charset="-122"/>
              </a:rPr>
              <a:t>简弃</a:t>
            </a:r>
            <a:endParaRPr lang="zh-CN" altLang="en-US" sz="16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7" name="AutoShape 36"/>
          <p:cNvSpPr>
            <a:spLocks noChangeArrowheads="1"/>
          </p:cNvSpPr>
          <p:nvPr/>
        </p:nvSpPr>
        <p:spPr bwMode="auto">
          <a:xfrm>
            <a:off x="9544050" y="3333750"/>
            <a:ext cx="914400" cy="428625"/>
          </a:xfrm>
          <a:prstGeom prst="wedgeRoundRectCallout">
            <a:avLst>
              <a:gd name="adj1" fmla="val -99477"/>
              <a:gd name="adj2" fmla="val 954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简取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105" grpId="0" animBg="1" autoUpdateAnimBg="0"/>
      <p:bldP spid="3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Liang-Barsky</a:t>
            </a:r>
            <a:r>
              <a:rPr lang="zh-CN" altLang="en-US" dirty="0" smtClean="0"/>
              <a:t>裁剪的思想</a:t>
            </a: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1182263" y="819944"/>
            <a:ext cx="586152" cy="568907"/>
          </a:xfrm>
          <a:prstGeom prst="ellipse">
            <a:avLst/>
          </a:prstGeom>
          <a:solidFill>
            <a:srgbClr val="0098DD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1585399" y="1641631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I(x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J(x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将线段看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成有方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向性：外到内     内到外</a:t>
            </a:r>
          </a:p>
        </p:txBody>
      </p:sp>
      <p:sp>
        <p:nvSpPr>
          <p:cNvPr id="2" name="矩形 1"/>
          <p:cNvSpPr/>
          <p:nvPr/>
        </p:nvSpPr>
        <p:spPr>
          <a:xfrm>
            <a:off x="5633616" y="679665"/>
            <a:ext cx="180049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要解决的问题：</a:t>
            </a:r>
          </a:p>
        </p:txBody>
      </p:sp>
      <p:sp>
        <p:nvSpPr>
          <p:cNvPr id="21" name="矩形 20"/>
          <p:cNvSpPr/>
          <p:nvPr/>
        </p:nvSpPr>
        <p:spPr>
          <a:xfrm>
            <a:off x="7300816" y="704968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对直线段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)p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(x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,y</a:t>
            </a:r>
            <a:r>
              <a:rPr lang="en-US" altLang="zh-CN" baseline="-25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进行裁剪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76216" y="1702348"/>
            <a:ext cx="1285875" cy="12858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rot="16200000" flipH="1">
            <a:off x="9533391" y="1588048"/>
            <a:ext cx="990600" cy="1905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752466" y="2140498"/>
            <a:ext cx="352425" cy="228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>
            <a:off x="8499929" y="2840586"/>
            <a:ext cx="828675" cy="32385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0800000" flipV="1">
            <a:off x="9733416" y="2273848"/>
            <a:ext cx="1104900" cy="9334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266566" y="1702348"/>
            <a:ext cx="32956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8285616" y="2997748"/>
            <a:ext cx="32956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 flipH="1" flipV="1">
            <a:off x="8085590" y="2454823"/>
            <a:ext cx="23812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 flipH="1" flipV="1">
            <a:off x="9371465" y="2426248"/>
            <a:ext cx="23812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8914950" y="993807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wxl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0515150" y="1003332"/>
            <a:ext cx="52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wxr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743375" y="1489107"/>
            <a:ext cx="533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wyt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752900" y="2784507"/>
            <a:ext cx="57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wyb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9524550" y="3127407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wxl</a:t>
            </a:r>
            <a:endParaRPr lang="zh-CN" altLang="en-US" dirty="0"/>
          </a:p>
        </p:txBody>
      </p:sp>
      <p:graphicFrame>
        <p:nvGraphicFramePr>
          <p:cNvPr id="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259354"/>
              </p:ext>
            </p:extLst>
          </p:nvPr>
        </p:nvGraphicFramePr>
        <p:xfrm>
          <a:off x="1560282" y="2085975"/>
          <a:ext cx="6477000" cy="37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099" name="Visio" r:id="rId3" imgW="3818880" imgH="2237760" progId="">
                  <p:embed/>
                </p:oleObj>
              </mc:Choice>
              <mc:Fallback>
                <p:oleObj name="Visio" r:id="rId3" imgW="3818880" imgH="2237760" progId="">
                  <p:embed/>
                  <p:pic>
                    <p:nvPicPr>
                      <p:cNvPr id="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282" y="2085975"/>
                        <a:ext cx="6477000" cy="379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2922357" y="3021013"/>
            <a:ext cx="2423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endParaRPr lang="en-US" altLang="zh-CN" baseline="-25000" dirty="0"/>
          </a:p>
        </p:txBody>
      </p:sp>
      <p:sp>
        <p:nvSpPr>
          <p:cNvPr id="56" name="Text Box 7"/>
          <p:cNvSpPr txBox="1">
            <a:spLocks noChangeArrowheads="1"/>
          </p:cNvSpPr>
          <p:nvPr/>
        </p:nvSpPr>
        <p:spPr bwMode="auto">
          <a:xfrm>
            <a:off x="5675082" y="3895725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J</a:t>
            </a:r>
            <a:endParaRPr lang="en-US" altLang="zh-CN" baseline="-25000" dirty="0"/>
          </a:p>
        </p:txBody>
      </p:sp>
      <p:sp>
        <p:nvSpPr>
          <p:cNvPr id="57" name="Text Box 8"/>
          <p:cNvSpPr txBox="1">
            <a:spLocks noChangeArrowheads="1"/>
          </p:cNvSpPr>
          <p:nvPr/>
        </p:nvSpPr>
        <p:spPr bwMode="auto">
          <a:xfrm>
            <a:off x="3665307" y="4648200"/>
            <a:ext cx="2423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I</a:t>
            </a:r>
            <a:endParaRPr lang="en-US" altLang="zh-CN" baseline="-25000" dirty="0"/>
          </a:p>
        </p:txBody>
      </p:sp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4555895" y="3700463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J</a:t>
            </a:r>
            <a:endParaRPr lang="en-US" altLang="zh-CN" baseline="-25000" dirty="0"/>
          </a:p>
        </p:txBody>
      </p:sp>
      <p:sp>
        <p:nvSpPr>
          <p:cNvPr id="59" name="Text Box 15"/>
          <p:cNvSpPr txBox="1">
            <a:spLocks noChangeArrowheads="1"/>
          </p:cNvSpPr>
          <p:nvPr/>
        </p:nvSpPr>
        <p:spPr bwMode="auto">
          <a:xfrm>
            <a:off x="3357332" y="2470150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>
                <a:ea typeface="黑体" pitchFamily="2" charset="-122"/>
              </a:rPr>
              <a:t>左</a:t>
            </a:r>
          </a:p>
        </p:txBody>
      </p:sp>
      <p:sp>
        <p:nvSpPr>
          <p:cNvPr id="60" name="Text Box 16"/>
          <p:cNvSpPr txBox="1">
            <a:spLocks noChangeArrowheads="1"/>
          </p:cNvSpPr>
          <p:nvPr/>
        </p:nvSpPr>
        <p:spPr bwMode="auto">
          <a:xfrm>
            <a:off x="5262332" y="24622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>
                <a:ea typeface="黑体" pitchFamily="2" charset="-122"/>
              </a:rPr>
              <a:t>右</a:t>
            </a:r>
          </a:p>
        </p:txBody>
      </p:sp>
      <p:sp>
        <p:nvSpPr>
          <p:cNvPr id="61" name="Text Box 17"/>
          <p:cNvSpPr txBox="1">
            <a:spLocks noChangeArrowheads="1"/>
          </p:cNvSpPr>
          <p:nvPr/>
        </p:nvSpPr>
        <p:spPr bwMode="auto">
          <a:xfrm>
            <a:off x="1484082" y="43672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>
                <a:ea typeface="黑体" pitchFamily="2" charset="-122"/>
              </a:rPr>
              <a:t>下</a:t>
            </a:r>
          </a:p>
        </p:txBody>
      </p:sp>
      <p:sp>
        <p:nvSpPr>
          <p:cNvPr id="62" name="Text Box 18"/>
          <p:cNvSpPr txBox="1">
            <a:spLocks noChangeArrowheads="1"/>
          </p:cNvSpPr>
          <p:nvPr/>
        </p:nvSpPr>
        <p:spPr bwMode="auto">
          <a:xfrm>
            <a:off x="1484082" y="290512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ea typeface="黑体" pitchFamily="2" charset="-122"/>
              </a:rPr>
              <a:t>上</a:t>
            </a:r>
          </a:p>
        </p:txBody>
      </p:sp>
      <p:sp>
        <p:nvSpPr>
          <p:cNvPr id="63" name="Oval 19"/>
          <p:cNvSpPr>
            <a:spLocks noChangeArrowheads="1"/>
          </p:cNvSpPr>
          <p:nvPr/>
        </p:nvSpPr>
        <p:spPr bwMode="auto">
          <a:xfrm>
            <a:off x="2169882" y="2600325"/>
            <a:ext cx="457200" cy="533400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20"/>
          <p:cNvSpPr>
            <a:spLocks noChangeArrowheads="1"/>
          </p:cNvSpPr>
          <p:nvPr/>
        </p:nvSpPr>
        <p:spPr bwMode="auto">
          <a:xfrm>
            <a:off x="2855682" y="2752725"/>
            <a:ext cx="457200" cy="533400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Oval 21"/>
          <p:cNvSpPr>
            <a:spLocks noChangeArrowheads="1"/>
          </p:cNvSpPr>
          <p:nvPr/>
        </p:nvSpPr>
        <p:spPr bwMode="auto">
          <a:xfrm>
            <a:off x="3160482" y="2905125"/>
            <a:ext cx="457200" cy="533400"/>
          </a:xfrm>
          <a:prstGeom prst="ellipse">
            <a:avLst/>
          </a:prstGeom>
          <a:noFill/>
          <a:ln w="28575">
            <a:solidFill>
              <a:srgbClr val="7030A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Oval 22"/>
          <p:cNvSpPr>
            <a:spLocks noChangeArrowheads="1"/>
          </p:cNvSpPr>
          <p:nvPr/>
        </p:nvSpPr>
        <p:spPr bwMode="auto">
          <a:xfrm>
            <a:off x="5017857" y="3438525"/>
            <a:ext cx="457200" cy="5334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23"/>
          <p:cNvSpPr>
            <a:spLocks noChangeArrowheads="1"/>
          </p:cNvSpPr>
          <p:nvPr/>
        </p:nvSpPr>
        <p:spPr bwMode="auto">
          <a:xfrm>
            <a:off x="5917970" y="3690938"/>
            <a:ext cx="457200" cy="5334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Oval 24"/>
          <p:cNvSpPr>
            <a:spLocks noChangeArrowheads="1"/>
          </p:cNvSpPr>
          <p:nvPr/>
        </p:nvSpPr>
        <p:spPr bwMode="auto">
          <a:xfrm>
            <a:off x="7160982" y="4133850"/>
            <a:ext cx="457200" cy="5334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8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2896</Words>
  <Application>Microsoft Office PowerPoint</Application>
  <PresentationFormat>宽屏</PresentationFormat>
  <Paragraphs>827</Paragraphs>
  <Slides>52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7" baseType="lpstr">
      <vt:lpstr>Nexa Light</vt:lpstr>
      <vt:lpstr>黑体</vt:lpstr>
      <vt:lpstr>华康少女文字W5(P)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Visio</vt:lpstr>
      <vt:lpstr>Microsoft 公式 3.0</vt:lpstr>
      <vt:lpstr>裁剪的概念</vt:lpstr>
      <vt:lpstr>编码方法</vt:lpstr>
      <vt:lpstr>编码方法</vt:lpstr>
      <vt:lpstr>编码方法</vt:lpstr>
      <vt:lpstr>编码方法</vt:lpstr>
      <vt:lpstr>中点裁剪法</vt:lpstr>
      <vt:lpstr>中点裁剪法</vt:lpstr>
      <vt:lpstr>中点裁剪法</vt:lpstr>
      <vt:lpstr>Liang-Barsky裁剪的思想</vt:lpstr>
      <vt:lpstr>Liang-Barsky裁剪的思想</vt:lpstr>
      <vt:lpstr>Liang-Barsky裁剪的思想</vt:lpstr>
      <vt:lpstr>Liang-Barsky裁剪的思想</vt:lpstr>
      <vt:lpstr>Liang-Barsky裁剪的思想</vt:lpstr>
      <vt:lpstr>Liang-Barsky裁剪的思想</vt:lpstr>
      <vt:lpstr>Liang-Barsky裁剪的实例</vt:lpstr>
      <vt:lpstr>Liang-Barsky裁剪的实例</vt:lpstr>
      <vt:lpstr>Liang-Barsky裁剪的实例</vt:lpstr>
      <vt:lpstr>Liang-Barsky裁剪的实例</vt:lpstr>
      <vt:lpstr>提纲</vt:lpstr>
      <vt:lpstr>真正的裁剪</vt:lpstr>
      <vt:lpstr>多边形的裁剪</vt:lpstr>
      <vt:lpstr>多边形的裁剪</vt:lpstr>
      <vt:lpstr>多边形的裁剪</vt:lpstr>
      <vt:lpstr>多边形的裁剪</vt:lpstr>
      <vt:lpstr>多边形的裁剪</vt:lpstr>
      <vt:lpstr>多边形的裁剪</vt:lpstr>
      <vt:lpstr>多边形的裁剪</vt:lpstr>
      <vt:lpstr>多边形的裁剪</vt:lpstr>
      <vt:lpstr>三维空间中的裁剪</vt:lpstr>
      <vt:lpstr>三维空间中的裁剪</vt:lpstr>
      <vt:lpstr>三维空间中的裁剪</vt:lpstr>
      <vt:lpstr>屏幕映射</vt:lpstr>
      <vt:lpstr>屏幕映射</vt:lpstr>
      <vt:lpstr>屏幕映射</vt:lpstr>
      <vt:lpstr>屏幕映射</vt:lpstr>
      <vt:lpstr>屏幕映射</vt:lpstr>
      <vt:lpstr>屏幕映射</vt:lpstr>
      <vt:lpstr>屏幕映射</vt:lpstr>
      <vt:lpstr>屏幕映射</vt:lpstr>
      <vt:lpstr>OpenGL的几何阶段实现</vt:lpstr>
      <vt:lpstr>OpenGL的几何阶段实现</vt:lpstr>
      <vt:lpstr>OpenGL的几何阶段实现</vt:lpstr>
      <vt:lpstr>OpenGL的几何阶段实现</vt:lpstr>
      <vt:lpstr>OpenGL的几何阶段实现</vt:lpstr>
      <vt:lpstr>OpenGL的几何阶段实现</vt:lpstr>
      <vt:lpstr>OpenGL的几何阶段实现</vt:lpstr>
      <vt:lpstr>OpenGL的几何阶段实现</vt:lpstr>
      <vt:lpstr>OpenGL的几何阶段实现</vt:lpstr>
      <vt:lpstr>几何阶段实例</vt:lpstr>
      <vt:lpstr>几何阶段实例</vt:lpstr>
      <vt:lpstr>几何阶段实例</vt:lpstr>
      <vt:lpstr>OpenGL的几何阶段实现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jake</cp:lastModifiedBy>
  <cp:revision>1376</cp:revision>
  <dcterms:created xsi:type="dcterms:W3CDTF">2018-03-21T07:46:00Z</dcterms:created>
  <dcterms:modified xsi:type="dcterms:W3CDTF">2018-11-04T10:25:56Z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